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405" r:id="rId2"/>
    <p:sldId id="414" r:id="rId3"/>
    <p:sldId id="309" r:id="rId4"/>
    <p:sldId id="364" r:id="rId5"/>
    <p:sldId id="415" r:id="rId6"/>
    <p:sldId id="416" r:id="rId7"/>
    <p:sldId id="417" r:id="rId8"/>
    <p:sldId id="428" r:id="rId9"/>
    <p:sldId id="418" r:id="rId10"/>
    <p:sldId id="419" r:id="rId11"/>
    <p:sldId id="420" r:id="rId12"/>
    <p:sldId id="427" r:id="rId13"/>
    <p:sldId id="422" r:id="rId14"/>
    <p:sldId id="423" r:id="rId15"/>
    <p:sldId id="424" r:id="rId16"/>
    <p:sldId id="421" r:id="rId17"/>
    <p:sldId id="425" r:id="rId18"/>
    <p:sldId id="426" r:id="rId19"/>
  </p:sldIdLst>
  <p:sldSz cx="9144000" cy="6858000" type="screen4x3"/>
  <p:notesSz cx="6797675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000" b="1" kern="1200">
        <a:solidFill>
          <a:schemeClr val="bg2"/>
        </a:solidFill>
        <a:latin typeface="Microsoft Sans Serif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000" b="1" kern="1200">
        <a:solidFill>
          <a:schemeClr val="bg2"/>
        </a:solidFill>
        <a:latin typeface="Microsoft Sans Serif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000" b="1" kern="1200">
        <a:solidFill>
          <a:schemeClr val="bg2"/>
        </a:solidFill>
        <a:latin typeface="Microsoft Sans Serif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000" b="1" kern="1200">
        <a:solidFill>
          <a:schemeClr val="bg2"/>
        </a:solidFill>
        <a:latin typeface="Microsoft Sans Serif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000" b="1" kern="1200">
        <a:solidFill>
          <a:schemeClr val="bg2"/>
        </a:solidFill>
        <a:latin typeface="Microsoft Sans Serif" pitchFamily="34" charset="0"/>
        <a:ea typeface="+mn-ea"/>
        <a:cs typeface="+mn-cs"/>
      </a:defRPr>
    </a:lvl5pPr>
    <a:lvl6pPr marL="2286000" algn="l" defTabSz="914400" rtl="0" eaLnBrk="1" latinLnBrk="0" hangingPunct="1">
      <a:defRPr sz="1000" b="1" kern="1200">
        <a:solidFill>
          <a:schemeClr val="bg2"/>
        </a:solidFill>
        <a:latin typeface="Microsoft Sans Serif" pitchFamily="34" charset="0"/>
        <a:ea typeface="+mn-ea"/>
        <a:cs typeface="+mn-cs"/>
      </a:defRPr>
    </a:lvl6pPr>
    <a:lvl7pPr marL="2743200" algn="l" defTabSz="914400" rtl="0" eaLnBrk="1" latinLnBrk="0" hangingPunct="1">
      <a:defRPr sz="1000" b="1" kern="1200">
        <a:solidFill>
          <a:schemeClr val="bg2"/>
        </a:solidFill>
        <a:latin typeface="Microsoft Sans Serif" pitchFamily="34" charset="0"/>
        <a:ea typeface="+mn-ea"/>
        <a:cs typeface="+mn-cs"/>
      </a:defRPr>
    </a:lvl7pPr>
    <a:lvl8pPr marL="3200400" algn="l" defTabSz="914400" rtl="0" eaLnBrk="1" latinLnBrk="0" hangingPunct="1">
      <a:defRPr sz="1000" b="1" kern="1200">
        <a:solidFill>
          <a:schemeClr val="bg2"/>
        </a:solidFill>
        <a:latin typeface="Microsoft Sans Serif" pitchFamily="34" charset="0"/>
        <a:ea typeface="+mn-ea"/>
        <a:cs typeface="+mn-cs"/>
      </a:defRPr>
    </a:lvl8pPr>
    <a:lvl9pPr marL="3657600" algn="l" defTabSz="914400" rtl="0" eaLnBrk="1" latinLnBrk="0" hangingPunct="1">
      <a:defRPr sz="1000" b="1" kern="1200">
        <a:solidFill>
          <a:schemeClr val="bg2"/>
        </a:solidFill>
        <a:latin typeface="Microsoft Sans Serif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>
          <p15:clr>
            <a:srgbClr val="A4A3A4"/>
          </p15:clr>
        </p15:guide>
        <p15:guide id="2" orient="horz" pos="3984">
          <p15:clr>
            <a:srgbClr val="A4A3A4"/>
          </p15:clr>
        </p15:guide>
        <p15:guide id="3" orient="horz" pos="864">
          <p15:clr>
            <a:srgbClr val="A4A3A4"/>
          </p15:clr>
        </p15:guide>
        <p15:guide id="4" orient="horz" pos="528">
          <p15:clr>
            <a:srgbClr val="A4A3A4"/>
          </p15:clr>
        </p15:guide>
        <p15:guide id="5" pos="912">
          <p15:clr>
            <a:srgbClr val="A4A3A4"/>
          </p15:clr>
        </p15:guide>
        <p15:guide id="6" pos="624">
          <p15:clr>
            <a:srgbClr val="A4A3A4"/>
          </p15:clr>
        </p15:guide>
        <p15:guide id="7" pos="52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D4F"/>
    <a:srgbClr val="001D4B"/>
    <a:srgbClr val="E73E4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71" autoAdjust="0"/>
    <p:restoredTop sz="94624" autoAdjust="0"/>
  </p:normalViewPr>
  <p:slideViewPr>
    <p:cSldViewPr>
      <p:cViewPr>
        <p:scale>
          <a:sx n="119" d="100"/>
          <a:sy n="119" d="100"/>
        </p:scale>
        <p:origin x="280" y="-320"/>
      </p:cViewPr>
      <p:guideLst>
        <p:guide orient="horz" pos="720"/>
        <p:guide orient="horz" pos="3984"/>
        <p:guide orient="horz" pos="864"/>
        <p:guide orient="horz" pos="528"/>
        <p:guide pos="912"/>
        <p:guide pos="624"/>
        <p:guide pos="5232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-2514" y="-108"/>
      </p:cViewPr>
      <p:guideLst>
        <p:guide orient="horz" pos="3127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838" tIns="47419" rIns="94838" bIns="47419" numCol="1" anchor="t" anchorCtr="0" compatLnSpc="1">
            <a:prstTxWarp prst="textNoShape">
              <a:avLst/>
            </a:prstTxWarp>
          </a:bodyPr>
          <a:lstStyle>
            <a:lvl1pPr defTabSz="947738"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838" tIns="47419" rIns="94838" bIns="47419" numCol="1" anchor="t" anchorCtr="0" compatLnSpc="1">
            <a:prstTxWarp prst="textNoShape">
              <a:avLst/>
            </a:prstTxWarp>
          </a:bodyPr>
          <a:lstStyle>
            <a:lvl1pPr algn="r" defTabSz="947738"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2925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838" tIns="47419" rIns="94838" bIns="47419" numCol="1" anchor="b" anchorCtr="0" compatLnSpc="1">
            <a:prstTxWarp prst="textNoShape">
              <a:avLst/>
            </a:prstTxWarp>
          </a:bodyPr>
          <a:lstStyle>
            <a:lvl1pPr defTabSz="947738"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32925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838" tIns="47419" rIns="94838" bIns="47419" numCol="1" anchor="b" anchorCtr="0" compatLnSpc="1">
            <a:prstTxWarp prst="textNoShape">
              <a:avLst/>
            </a:prstTxWarp>
          </a:bodyPr>
          <a:lstStyle>
            <a:lvl1pPr algn="r" defTabSz="947738"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F00B180-CA25-4356-8921-0A5CC30E148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497262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838" tIns="47419" rIns="94838" bIns="47419" numCol="1" anchor="t" anchorCtr="0" compatLnSpc="1">
            <a:prstTxWarp prst="textNoShape">
              <a:avLst/>
            </a:prstTxWarp>
          </a:bodyPr>
          <a:lstStyle>
            <a:lvl1pPr defTabSz="947738"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838" tIns="47419" rIns="94838" bIns="47419" numCol="1" anchor="t" anchorCtr="0" compatLnSpc="1">
            <a:prstTxWarp prst="textNoShape">
              <a:avLst/>
            </a:prstTxWarp>
          </a:bodyPr>
          <a:lstStyle>
            <a:lvl1pPr algn="r" defTabSz="947738"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6125"/>
            <a:ext cx="4962525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838" tIns="47419" rIns="94838" bIns="474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smtClean="0"/>
              <a:t>Klicken Sie, um die Formate des Vorlagentextes zu bearbeiten</a:t>
            </a:r>
          </a:p>
          <a:p>
            <a:pPr lvl="1"/>
            <a:r>
              <a:rPr lang="de-DE" altLang="de-DE" noProof="0" smtClean="0"/>
              <a:t>Zweite Ebene</a:t>
            </a:r>
          </a:p>
          <a:p>
            <a:pPr lvl="2"/>
            <a:r>
              <a:rPr lang="de-DE" altLang="de-DE" noProof="0" smtClean="0"/>
              <a:t>Dritte Ebene</a:t>
            </a:r>
          </a:p>
          <a:p>
            <a:pPr lvl="3"/>
            <a:r>
              <a:rPr lang="de-DE" altLang="de-DE" noProof="0" smtClean="0"/>
              <a:t>Vierte Ebene</a:t>
            </a:r>
          </a:p>
          <a:p>
            <a:pPr lvl="4"/>
            <a:r>
              <a:rPr lang="de-DE" altLang="de-DE" noProof="0" smtClean="0"/>
              <a:t>Fünfte Ebene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838" tIns="47419" rIns="94838" bIns="47419" numCol="1" anchor="b" anchorCtr="0" compatLnSpc="1">
            <a:prstTxWarp prst="textNoShape">
              <a:avLst/>
            </a:prstTxWarp>
          </a:bodyPr>
          <a:lstStyle>
            <a:lvl1pPr defTabSz="947738"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2925"/>
            <a:ext cx="2946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838" tIns="47419" rIns="94838" bIns="47419" numCol="1" anchor="b" anchorCtr="0" compatLnSpc="1">
            <a:prstTxWarp prst="textNoShape">
              <a:avLst/>
            </a:prstTxWarp>
          </a:bodyPr>
          <a:lstStyle>
            <a:lvl1pPr algn="r" defTabSz="947738"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44041327-8F31-46A7-A60F-1D73A6131393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337341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E0C1D4E-7E7A-4E05-83AF-910C22DEDDFA}" type="slidenum">
              <a:rPr lang="de-DE" altLang="de-DE" smtClean="0"/>
              <a:pPr eaLnBrk="1" hangingPunct="1">
                <a:spcBef>
                  <a:spcPct val="0"/>
                </a:spcBef>
              </a:pPr>
              <a:t>3</a:t>
            </a:fld>
            <a:endParaRPr lang="de-DE" altLang="de-DE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62525" cy="3722688"/>
          </a:xfrm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6463"/>
            <a:ext cx="4986337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altLang="de-DE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2A76663-852F-4C77-98BD-8F3BFF46C2CB}" type="slidenum">
              <a:rPr lang="de-DE" altLang="de-DE" smtClean="0"/>
              <a:pPr eaLnBrk="1" hangingPunct="1">
                <a:spcBef>
                  <a:spcPct val="0"/>
                </a:spcBef>
              </a:pPr>
              <a:t>12</a:t>
            </a:fld>
            <a:endParaRPr lang="de-DE" altLang="de-DE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62525" cy="3722688"/>
          </a:xfrm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6463"/>
            <a:ext cx="4986337" cy="4467225"/>
          </a:xfrm>
          <a:noFill/>
        </p:spPr>
        <p:txBody>
          <a:bodyPr wrap="none" anchor="ctr"/>
          <a:lstStyle/>
          <a:p>
            <a:pPr eaLnBrk="1" hangingPunct="1"/>
            <a:endParaRPr lang="en-US" altLang="de-DE" smtClean="0"/>
          </a:p>
        </p:txBody>
      </p:sp>
    </p:spTree>
    <p:extLst>
      <p:ext uri="{BB962C8B-B14F-4D97-AF65-F5344CB8AC3E}">
        <p14:creationId xmlns:p14="http://schemas.microsoft.com/office/powerpoint/2010/main" val="1477099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2A76663-852F-4C77-98BD-8F3BFF46C2CB}" type="slidenum">
              <a:rPr lang="de-DE" altLang="de-DE" smtClean="0"/>
              <a:pPr eaLnBrk="1" hangingPunct="1">
                <a:spcBef>
                  <a:spcPct val="0"/>
                </a:spcBef>
              </a:pPr>
              <a:t>13</a:t>
            </a:fld>
            <a:endParaRPr lang="de-DE" altLang="de-DE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62525" cy="3722688"/>
          </a:xfrm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6463"/>
            <a:ext cx="4986337" cy="4467225"/>
          </a:xfrm>
          <a:noFill/>
        </p:spPr>
        <p:txBody>
          <a:bodyPr wrap="none" anchor="ctr"/>
          <a:lstStyle/>
          <a:p>
            <a:pPr eaLnBrk="1" hangingPunct="1"/>
            <a:endParaRPr lang="en-US" altLang="de-DE" smtClean="0"/>
          </a:p>
        </p:txBody>
      </p:sp>
    </p:spTree>
    <p:extLst>
      <p:ext uri="{BB962C8B-B14F-4D97-AF65-F5344CB8AC3E}">
        <p14:creationId xmlns:p14="http://schemas.microsoft.com/office/powerpoint/2010/main" val="1140735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2A76663-852F-4C77-98BD-8F3BFF46C2CB}" type="slidenum">
              <a:rPr lang="de-DE" altLang="de-DE" smtClean="0"/>
              <a:pPr eaLnBrk="1" hangingPunct="1">
                <a:spcBef>
                  <a:spcPct val="0"/>
                </a:spcBef>
              </a:pPr>
              <a:t>14</a:t>
            </a:fld>
            <a:endParaRPr lang="de-DE" altLang="de-DE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62525" cy="3722688"/>
          </a:xfrm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6463"/>
            <a:ext cx="4986337" cy="4467225"/>
          </a:xfrm>
          <a:noFill/>
        </p:spPr>
        <p:txBody>
          <a:bodyPr wrap="none" anchor="ctr"/>
          <a:lstStyle/>
          <a:p>
            <a:pPr eaLnBrk="1" hangingPunct="1"/>
            <a:endParaRPr lang="en-US" altLang="de-DE" smtClean="0"/>
          </a:p>
        </p:txBody>
      </p:sp>
    </p:spTree>
    <p:extLst>
      <p:ext uri="{BB962C8B-B14F-4D97-AF65-F5344CB8AC3E}">
        <p14:creationId xmlns:p14="http://schemas.microsoft.com/office/powerpoint/2010/main" val="1585677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2A76663-852F-4C77-98BD-8F3BFF46C2CB}" type="slidenum">
              <a:rPr lang="de-DE" altLang="de-DE" smtClean="0"/>
              <a:pPr eaLnBrk="1" hangingPunct="1">
                <a:spcBef>
                  <a:spcPct val="0"/>
                </a:spcBef>
              </a:pPr>
              <a:t>15</a:t>
            </a:fld>
            <a:endParaRPr lang="de-DE" altLang="de-DE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62525" cy="3722688"/>
          </a:xfrm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6463"/>
            <a:ext cx="4986337" cy="4467225"/>
          </a:xfrm>
          <a:noFill/>
        </p:spPr>
        <p:txBody>
          <a:bodyPr wrap="none" anchor="ctr"/>
          <a:lstStyle/>
          <a:p>
            <a:pPr eaLnBrk="1" hangingPunct="1"/>
            <a:endParaRPr lang="en-US" altLang="de-DE" smtClean="0"/>
          </a:p>
        </p:txBody>
      </p:sp>
    </p:spTree>
    <p:extLst>
      <p:ext uri="{BB962C8B-B14F-4D97-AF65-F5344CB8AC3E}">
        <p14:creationId xmlns:p14="http://schemas.microsoft.com/office/powerpoint/2010/main" val="1060914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2A76663-852F-4C77-98BD-8F3BFF46C2CB}" type="slidenum">
              <a:rPr lang="de-DE" altLang="de-DE" smtClean="0"/>
              <a:pPr eaLnBrk="1" hangingPunct="1">
                <a:spcBef>
                  <a:spcPct val="0"/>
                </a:spcBef>
              </a:pPr>
              <a:t>16</a:t>
            </a:fld>
            <a:endParaRPr lang="de-DE" altLang="de-DE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62525" cy="3722688"/>
          </a:xfrm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6463"/>
            <a:ext cx="4986337" cy="4467225"/>
          </a:xfrm>
          <a:noFill/>
        </p:spPr>
        <p:txBody>
          <a:bodyPr wrap="none" anchor="ctr"/>
          <a:lstStyle/>
          <a:p>
            <a:pPr eaLnBrk="1" hangingPunct="1"/>
            <a:endParaRPr lang="en-US" altLang="de-DE" smtClean="0"/>
          </a:p>
        </p:txBody>
      </p:sp>
    </p:spTree>
    <p:extLst>
      <p:ext uri="{BB962C8B-B14F-4D97-AF65-F5344CB8AC3E}">
        <p14:creationId xmlns:p14="http://schemas.microsoft.com/office/powerpoint/2010/main" val="1782506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2A76663-852F-4C77-98BD-8F3BFF46C2CB}" type="slidenum">
              <a:rPr lang="de-DE" altLang="de-DE" smtClean="0"/>
              <a:pPr eaLnBrk="1" hangingPunct="1">
                <a:spcBef>
                  <a:spcPct val="0"/>
                </a:spcBef>
              </a:pPr>
              <a:t>17</a:t>
            </a:fld>
            <a:endParaRPr lang="de-DE" altLang="de-DE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62525" cy="3722688"/>
          </a:xfrm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6463"/>
            <a:ext cx="4986337" cy="4467225"/>
          </a:xfrm>
          <a:noFill/>
        </p:spPr>
        <p:txBody>
          <a:bodyPr wrap="none" anchor="ctr"/>
          <a:lstStyle/>
          <a:p>
            <a:pPr eaLnBrk="1" hangingPunct="1"/>
            <a:endParaRPr lang="en-US" altLang="de-DE" smtClean="0"/>
          </a:p>
        </p:txBody>
      </p:sp>
    </p:spTree>
    <p:extLst>
      <p:ext uri="{BB962C8B-B14F-4D97-AF65-F5344CB8AC3E}">
        <p14:creationId xmlns:p14="http://schemas.microsoft.com/office/powerpoint/2010/main" val="3185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2A76663-852F-4C77-98BD-8F3BFF46C2CB}" type="slidenum">
              <a:rPr lang="de-DE" altLang="de-DE" smtClean="0"/>
              <a:pPr eaLnBrk="1" hangingPunct="1">
                <a:spcBef>
                  <a:spcPct val="0"/>
                </a:spcBef>
              </a:pPr>
              <a:t>18</a:t>
            </a:fld>
            <a:endParaRPr lang="de-DE" altLang="de-DE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62525" cy="3722688"/>
          </a:xfrm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6463"/>
            <a:ext cx="4986337" cy="4467225"/>
          </a:xfrm>
          <a:noFill/>
        </p:spPr>
        <p:txBody>
          <a:bodyPr wrap="none" anchor="ctr"/>
          <a:lstStyle/>
          <a:p>
            <a:pPr eaLnBrk="1" hangingPunct="1"/>
            <a:endParaRPr lang="en-US" altLang="de-DE" smtClean="0"/>
          </a:p>
        </p:txBody>
      </p:sp>
    </p:spTree>
    <p:extLst>
      <p:ext uri="{BB962C8B-B14F-4D97-AF65-F5344CB8AC3E}">
        <p14:creationId xmlns:p14="http://schemas.microsoft.com/office/powerpoint/2010/main" val="213890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2A76663-852F-4C77-98BD-8F3BFF46C2CB}" type="slidenum">
              <a:rPr lang="de-DE" altLang="de-DE" smtClean="0"/>
              <a:pPr eaLnBrk="1" hangingPunct="1">
                <a:spcBef>
                  <a:spcPct val="0"/>
                </a:spcBef>
              </a:pPr>
              <a:t>4</a:t>
            </a:fld>
            <a:endParaRPr lang="de-DE" altLang="de-DE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62525" cy="3722688"/>
          </a:xfrm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6463"/>
            <a:ext cx="4986337" cy="4467225"/>
          </a:xfrm>
          <a:noFill/>
        </p:spPr>
        <p:txBody>
          <a:bodyPr wrap="none" anchor="ctr"/>
          <a:lstStyle/>
          <a:p>
            <a:pPr eaLnBrk="1" hangingPunct="1"/>
            <a:endParaRPr lang="en-US" altLang="de-DE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2A76663-852F-4C77-98BD-8F3BFF46C2CB}" type="slidenum">
              <a:rPr lang="de-DE" altLang="de-DE" smtClean="0"/>
              <a:pPr eaLnBrk="1" hangingPunct="1">
                <a:spcBef>
                  <a:spcPct val="0"/>
                </a:spcBef>
              </a:pPr>
              <a:t>5</a:t>
            </a:fld>
            <a:endParaRPr lang="de-DE" altLang="de-DE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62525" cy="3722688"/>
          </a:xfrm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6463"/>
            <a:ext cx="4986337" cy="4467225"/>
          </a:xfrm>
          <a:noFill/>
        </p:spPr>
        <p:txBody>
          <a:bodyPr wrap="none" anchor="ctr"/>
          <a:lstStyle/>
          <a:p>
            <a:pPr eaLnBrk="1" hangingPunct="1"/>
            <a:endParaRPr lang="en-US" altLang="de-DE" smtClean="0"/>
          </a:p>
        </p:txBody>
      </p:sp>
    </p:spTree>
    <p:extLst>
      <p:ext uri="{BB962C8B-B14F-4D97-AF65-F5344CB8AC3E}">
        <p14:creationId xmlns:p14="http://schemas.microsoft.com/office/powerpoint/2010/main" val="15907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2A76663-852F-4C77-98BD-8F3BFF46C2CB}" type="slidenum">
              <a:rPr lang="de-DE" altLang="de-DE" smtClean="0"/>
              <a:pPr eaLnBrk="1" hangingPunct="1">
                <a:spcBef>
                  <a:spcPct val="0"/>
                </a:spcBef>
              </a:pPr>
              <a:t>6</a:t>
            </a:fld>
            <a:endParaRPr lang="de-DE" altLang="de-DE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62525" cy="3722688"/>
          </a:xfrm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6463"/>
            <a:ext cx="4986337" cy="4467225"/>
          </a:xfrm>
          <a:noFill/>
        </p:spPr>
        <p:txBody>
          <a:bodyPr wrap="none" anchor="ctr"/>
          <a:lstStyle/>
          <a:p>
            <a:pPr eaLnBrk="1" hangingPunct="1"/>
            <a:endParaRPr lang="en-US" altLang="de-DE" smtClean="0"/>
          </a:p>
        </p:txBody>
      </p:sp>
    </p:spTree>
    <p:extLst>
      <p:ext uri="{BB962C8B-B14F-4D97-AF65-F5344CB8AC3E}">
        <p14:creationId xmlns:p14="http://schemas.microsoft.com/office/powerpoint/2010/main" val="713963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2A76663-852F-4C77-98BD-8F3BFF46C2CB}" type="slidenum">
              <a:rPr lang="de-DE" altLang="de-DE" smtClean="0"/>
              <a:pPr eaLnBrk="1" hangingPunct="1">
                <a:spcBef>
                  <a:spcPct val="0"/>
                </a:spcBef>
              </a:pPr>
              <a:t>7</a:t>
            </a:fld>
            <a:endParaRPr lang="de-DE" altLang="de-DE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62525" cy="3722688"/>
          </a:xfrm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6463"/>
            <a:ext cx="4986337" cy="4467225"/>
          </a:xfrm>
          <a:noFill/>
        </p:spPr>
        <p:txBody>
          <a:bodyPr wrap="none" anchor="ctr"/>
          <a:lstStyle/>
          <a:p>
            <a:pPr eaLnBrk="1" hangingPunct="1"/>
            <a:endParaRPr lang="en-US" altLang="de-DE" smtClean="0"/>
          </a:p>
        </p:txBody>
      </p:sp>
    </p:spTree>
    <p:extLst>
      <p:ext uri="{BB962C8B-B14F-4D97-AF65-F5344CB8AC3E}">
        <p14:creationId xmlns:p14="http://schemas.microsoft.com/office/powerpoint/2010/main" val="753484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2A76663-852F-4C77-98BD-8F3BFF46C2CB}" type="slidenum">
              <a:rPr lang="de-DE" altLang="de-DE" smtClean="0"/>
              <a:pPr eaLnBrk="1" hangingPunct="1">
                <a:spcBef>
                  <a:spcPct val="0"/>
                </a:spcBef>
              </a:pPr>
              <a:t>8</a:t>
            </a:fld>
            <a:endParaRPr lang="de-DE" altLang="de-DE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62525" cy="3722688"/>
          </a:xfrm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6463"/>
            <a:ext cx="4986337" cy="4467225"/>
          </a:xfrm>
          <a:noFill/>
        </p:spPr>
        <p:txBody>
          <a:bodyPr wrap="none" anchor="ctr"/>
          <a:lstStyle/>
          <a:p>
            <a:pPr eaLnBrk="1" hangingPunct="1"/>
            <a:endParaRPr lang="en-US" altLang="de-DE" smtClean="0"/>
          </a:p>
        </p:txBody>
      </p:sp>
    </p:spTree>
    <p:extLst>
      <p:ext uri="{BB962C8B-B14F-4D97-AF65-F5344CB8AC3E}">
        <p14:creationId xmlns:p14="http://schemas.microsoft.com/office/powerpoint/2010/main" val="2106614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2A76663-852F-4C77-98BD-8F3BFF46C2CB}" type="slidenum">
              <a:rPr lang="de-DE" altLang="de-DE" smtClean="0"/>
              <a:pPr eaLnBrk="1" hangingPunct="1">
                <a:spcBef>
                  <a:spcPct val="0"/>
                </a:spcBef>
              </a:pPr>
              <a:t>9</a:t>
            </a:fld>
            <a:endParaRPr lang="de-DE" altLang="de-DE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62525" cy="3722688"/>
          </a:xfrm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6463"/>
            <a:ext cx="4986337" cy="4467225"/>
          </a:xfrm>
          <a:noFill/>
        </p:spPr>
        <p:txBody>
          <a:bodyPr wrap="none" anchor="ctr"/>
          <a:lstStyle/>
          <a:p>
            <a:pPr eaLnBrk="1" hangingPunct="1"/>
            <a:endParaRPr lang="en-US" altLang="de-DE" smtClean="0"/>
          </a:p>
        </p:txBody>
      </p:sp>
    </p:spTree>
    <p:extLst>
      <p:ext uri="{BB962C8B-B14F-4D97-AF65-F5344CB8AC3E}">
        <p14:creationId xmlns:p14="http://schemas.microsoft.com/office/powerpoint/2010/main" val="879486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2A76663-852F-4C77-98BD-8F3BFF46C2CB}" type="slidenum">
              <a:rPr lang="de-DE" altLang="de-DE" smtClean="0"/>
              <a:pPr eaLnBrk="1" hangingPunct="1">
                <a:spcBef>
                  <a:spcPct val="0"/>
                </a:spcBef>
              </a:pPr>
              <a:t>10</a:t>
            </a:fld>
            <a:endParaRPr lang="de-DE" altLang="de-DE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62525" cy="3722688"/>
          </a:xfrm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6463"/>
            <a:ext cx="4986337" cy="4467225"/>
          </a:xfrm>
          <a:noFill/>
        </p:spPr>
        <p:txBody>
          <a:bodyPr wrap="none" anchor="ctr"/>
          <a:lstStyle/>
          <a:p>
            <a:pPr eaLnBrk="1" hangingPunct="1"/>
            <a:endParaRPr lang="en-US" altLang="de-DE" smtClean="0"/>
          </a:p>
        </p:txBody>
      </p:sp>
    </p:spTree>
    <p:extLst>
      <p:ext uri="{BB962C8B-B14F-4D97-AF65-F5344CB8AC3E}">
        <p14:creationId xmlns:p14="http://schemas.microsoft.com/office/powerpoint/2010/main" val="591463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477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477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2A76663-852F-4C77-98BD-8F3BFF46C2CB}" type="slidenum">
              <a:rPr lang="de-DE" altLang="de-DE" smtClean="0"/>
              <a:pPr eaLnBrk="1" hangingPunct="1">
                <a:spcBef>
                  <a:spcPct val="0"/>
                </a:spcBef>
              </a:pPr>
              <a:t>11</a:t>
            </a:fld>
            <a:endParaRPr lang="de-DE" altLang="de-DE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62525" cy="3722688"/>
          </a:xfrm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6463"/>
            <a:ext cx="4986337" cy="4467225"/>
          </a:xfrm>
          <a:noFill/>
        </p:spPr>
        <p:txBody>
          <a:bodyPr wrap="none" anchor="ctr"/>
          <a:lstStyle/>
          <a:p>
            <a:pPr eaLnBrk="1" hangingPunct="1"/>
            <a:endParaRPr lang="en-US" altLang="de-DE" smtClean="0"/>
          </a:p>
        </p:txBody>
      </p:sp>
    </p:spTree>
    <p:extLst>
      <p:ext uri="{BB962C8B-B14F-4D97-AF65-F5344CB8AC3E}">
        <p14:creationId xmlns:p14="http://schemas.microsoft.com/office/powerpoint/2010/main" val="829587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rgbClr val="001D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-12700" y="1168400"/>
            <a:ext cx="9144000" cy="0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0" y="1346200"/>
            <a:ext cx="9144000" cy="0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6" name="Picture 20" descr="TU_Logo_90_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438150"/>
            <a:ext cx="19050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82663" y="2703513"/>
            <a:ext cx="7504112" cy="1143000"/>
          </a:xfrm>
        </p:spPr>
        <p:txBody>
          <a:bodyPr tIns="0"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altLang="de-DE" noProof="0" dirty="0" smtClean="0"/>
              <a:t>Mastertitelformat bearbeiten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5638800"/>
            <a:ext cx="7467600" cy="685800"/>
          </a:xfrm>
        </p:spPr>
        <p:txBody>
          <a:bodyPr tIns="0" anchor="ctr"/>
          <a:lstStyle>
            <a:lvl1pPr marL="0" indent="0">
              <a:spcBef>
                <a:spcPct val="0"/>
              </a:spcBef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altLang="de-DE" noProof="0" smtClean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96631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3FF86-CCF4-4460-B833-956AA486E24E}" type="datetime1">
              <a:rPr lang="de-DE" altLang="de-DE"/>
              <a:pPr>
                <a:defRPr/>
              </a:pPr>
              <a:t>02.12.17</a:t>
            </a:fld>
            <a:endParaRPr lang="de-DE" alt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Inhalte studienbegleitende Betreuung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63616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07175" y="1676400"/>
            <a:ext cx="1874838" cy="44196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977900" y="1676400"/>
            <a:ext cx="5476875" cy="44196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B34929-1FD1-45F8-A695-0264FB1876D7}" type="datetime1">
              <a:rPr lang="de-DE" altLang="de-DE"/>
              <a:pPr>
                <a:defRPr/>
              </a:pPr>
              <a:t>02.12.17</a:t>
            </a:fld>
            <a:endParaRPr lang="de-DE" alt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Inhalte studienbegleitende Betreuung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0109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95177F-2619-4FC0-93B7-B334A7E25D87}" type="datetime1">
              <a:rPr lang="de-DE" altLang="de-DE"/>
              <a:pPr>
                <a:defRPr/>
              </a:pPr>
              <a:t>02.12.17</a:t>
            </a:fld>
            <a:endParaRPr lang="de-DE" alt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Inhalte studienbegleitende Betreuung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84139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FBB032-2636-4A58-B9B3-78A92EBB1D91}" type="datetime1">
              <a:rPr lang="de-DE" altLang="de-DE"/>
              <a:pPr>
                <a:defRPr/>
              </a:pPr>
              <a:t>02.12.17</a:t>
            </a:fld>
            <a:endParaRPr lang="de-DE" alt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Inhalte studienbegleitende Betreuung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42791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90600" y="2590800"/>
            <a:ext cx="3657600" cy="3505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00600" y="2590800"/>
            <a:ext cx="3657600" cy="3505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DB1B1B-FDCD-4C1C-9AA5-EFC1AC11A47F}" type="datetime1">
              <a:rPr lang="de-DE" altLang="de-DE"/>
              <a:pPr>
                <a:defRPr/>
              </a:pPr>
              <a:t>02.12.17</a:t>
            </a:fld>
            <a:endParaRPr lang="de-DE" alt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Inhalte studienbegleitende Betreuung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84667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79F948-F395-4242-9D40-8C9032C4F8DA}" type="datetime1">
              <a:rPr lang="de-DE" altLang="de-DE"/>
              <a:pPr>
                <a:defRPr/>
              </a:pPr>
              <a:t>02.12.17</a:t>
            </a:fld>
            <a:endParaRPr lang="de-DE" alt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Inhalte studienbegleitende Betreuung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46748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8DF2A5-1DA6-4E99-9EB8-902C937C4BF5}" type="datetime1">
              <a:rPr lang="de-DE" altLang="de-DE"/>
              <a:pPr>
                <a:defRPr/>
              </a:pPr>
              <a:t>02.12.17</a:t>
            </a:fld>
            <a:endParaRPr lang="de-DE" alt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Inhalte studienbegleitende Betreuung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69380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C97D5B-F871-413D-AC40-8CA554804342}" type="datetime1">
              <a:rPr lang="de-DE" altLang="de-DE"/>
              <a:pPr>
                <a:defRPr/>
              </a:pPr>
              <a:t>02.12.17</a:t>
            </a:fld>
            <a:endParaRPr lang="de-DE" alt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Inhalte studienbegleitende Betreuung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83212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3501D0-4705-4D8D-9802-6D8439F7CA66}" type="datetime1">
              <a:rPr lang="de-DE" altLang="de-DE"/>
              <a:pPr>
                <a:defRPr/>
              </a:pPr>
              <a:t>02.12.17</a:t>
            </a:fld>
            <a:endParaRPr lang="de-DE" alt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Inhalte studienbegleitende Betreuung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02610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B1519C-FB4C-4B08-8283-229DCE3E2520}" type="datetime1">
              <a:rPr lang="de-DE" altLang="de-DE"/>
              <a:pPr>
                <a:defRPr/>
              </a:pPr>
              <a:t>02.12.17</a:t>
            </a:fld>
            <a:endParaRPr lang="de-DE" alt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Inhalte studienbegleitende Betreuung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50807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NUL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77900" y="1676400"/>
            <a:ext cx="7504113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2590800"/>
            <a:ext cx="74676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Mastertextformat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90600" y="6324600"/>
            <a:ext cx="190500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b="0">
                <a:latin typeface="+mn-lt"/>
              </a:defRPr>
            </a:lvl1pPr>
          </a:lstStyle>
          <a:p>
            <a:pPr>
              <a:defRPr/>
            </a:pPr>
            <a:fld id="{C642D8E9-9BE8-477A-BC92-095E2583DBCC}" type="datetime1">
              <a:rPr lang="de-DE" altLang="de-DE"/>
              <a:pPr>
                <a:defRPr/>
              </a:pPr>
              <a:t>02.12.17</a:t>
            </a:fld>
            <a:endParaRPr lang="de-DE" alt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2895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defRPr b="0">
                <a:latin typeface="+mn-lt"/>
              </a:defRPr>
            </a:lvl1pPr>
          </a:lstStyle>
          <a:p>
            <a:pPr>
              <a:defRPr/>
            </a:pPr>
            <a:r>
              <a:rPr lang="de-DE" altLang="de-DE"/>
              <a:t>Inhalte studienbegleitende Betreuung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b="0">
                <a:latin typeface="+mn-lt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031" name="Line 8"/>
          <p:cNvSpPr>
            <a:spLocks noChangeShapeType="1"/>
          </p:cNvSpPr>
          <p:nvPr/>
        </p:nvSpPr>
        <p:spPr bwMode="auto">
          <a:xfrm>
            <a:off x="0" y="1123950"/>
            <a:ext cx="9144000" cy="0"/>
          </a:xfrm>
          <a:prstGeom prst="line">
            <a:avLst/>
          </a:prstGeom>
          <a:noFill/>
          <a:ln w="6350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2" name="Line 9"/>
          <p:cNvSpPr>
            <a:spLocks noChangeShapeType="1"/>
          </p:cNvSpPr>
          <p:nvPr/>
        </p:nvSpPr>
        <p:spPr bwMode="auto">
          <a:xfrm>
            <a:off x="0" y="1000125"/>
            <a:ext cx="9144000" cy="0"/>
          </a:xfrm>
          <a:prstGeom prst="line">
            <a:avLst/>
          </a:prstGeom>
          <a:noFill/>
          <a:ln w="6350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3" name="Picture 15" descr="TU_Logo_90_HKS4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438150"/>
            <a:ext cx="1443037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D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8"/>
          <p:cNvSpPr>
            <a:spLocks noChangeArrowheads="1"/>
          </p:cNvSpPr>
          <p:nvPr/>
        </p:nvSpPr>
        <p:spPr bwMode="auto">
          <a:xfrm>
            <a:off x="990600" y="1200150"/>
            <a:ext cx="74676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="ctr"/>
          <a:lstStyle>
            <a:lvl1pPr eaLnBrk="0" hangingPunct="0">
              <a:spcBef>
                <a:spcPct val="20000"/>
              </a:spcBef>
              <a:defRPr sz="1400">
                <a:solidFill>
                  <a:srgbClr val="001D4B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defRPr sz="1400">
                <a:solidFill>
                  <a:srgbClr val="001D4B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defRPr sz="1400">
                <a:solidFill>
                  <a:srgbClr val="001D4B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defRPr sz="1400">
                <a:solidFill>
                  <a:srgbClr val="001D4B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defRPr sz="1400">
                <a:solidFill>
                  <a:srgbClr val="001D4B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1D4B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1D4B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1D4B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1D4B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de-DE" sz="1000" dirty="0" err="1" smtClean="0">
                <a:solidFill>
                  <a:srgbClr val="FFFFFF"/>
                </a:solidFill>
              </a:rPr>
              <a:t>Faculty</a:t>
            </a:r>
            <a:r>
              <a:rPr lang="de-DE" altLang="de-DE" sz="1000" dirty="0" smtClean="0">
                <a:solidFill>
                  <a:srgbClr val="FFFFFF"/>
                </a:solidFill>
              </a:rPr>
              <a:t> </a:t>
            </a:r>
            <a:r>
              <a:rPr lang="de-DE" altLang="de-DE" sz="1000" dirty="0" err="1" smtClean="0">
                <a:solidFill>
                  <a:srgbClr val="FFFFFF"/>
                </a:solidFill>
              </a:rPr>
              <a:t>of</a:t>
            </a:r>
            <a:r>
              <a:rPr lang="de-DE" altLang="de-DE" sz="1000" dirty="0" smtClean="0">
                <a:solidFill>
                  <a:srgbClr val="FFFFFF"/>
                </a:solidFill>
              </a:rPr>
              <a:t> Computer Science </a:t>
            </a:r>
            <a:r>
              <a:rPr lang="de-DE" altLang="de-DE" sz="1000" b="0" dirty="0" smtClean="0">
                <a:solidFill>
                  <a:srgbClr val="FFFFFF"/>
                </a:solidFill>
              </a:rPr>
              <a:t>Institute </a:t>
            </a:r>
            <a:r>
              <a:rPr lang="de-DE" altLang="de-DE" sz="1000" b="0" dirty="0" err="1" smtClean="0">
                <a:solidFill>
                  <a:srgbClr val="FFFFFF"/>
                </a:solidFill>
              </a:rPr>
              <a:t>of</a:t>
            </a:r>
            <a:r>
              <a:rPr lang="de-DE" altLang="de-DE" sz="1000" b="0" dirty="0" smtClean="0">
                <a:solidFill>
                  <a:srgbClr val="FFFFFF"/>
                </a:solidFill>
              </a:rPr>
              <a:t> Applied Science </a:t>
            </a:r>
            <a:r>
              <a:rPr lang="de-DE" altLang="de-DE" sz="1000" b="0" dirty="0" err="1" smtClean="0">
                <a:solidFill>
                  <a:srgbClr val="FFFFFF"/>
                </a:solidFill>
              </a:rPr>
              <a:t>Chair</a:t>
            </a:r>
            <a:r>
              <a:rPr lang="de-DE" altLang="de-DE" sz="1000" b="0" dirty="0" smtClean="0">
                <a:solidFill>
                  <a:srgbClr val="FFFFFF"/>
                </a:solidFill>
              </a:rPr>
              <a:t> </a:t>
            </a:r>
            <a:r>
              <a:rPr lang="de-DE" altLang="de-DE" sz="1000" b="0" dirty="0" err="1" smtClean="0">
                <a:solidFill>
                  <a:srgbClr val="FFFFFF"/>
                </a:solidFill>
              </a:rPr>
              <a:t>of</a:t>
            </a:r>
            <a:r>
              <a:rPr lang="de-DE" altLang="de-DE" sz="1000" b="0" dirty="0" smtClean="0">
                <a:solidFill>
                  <a:srgbClr val="FFFFFF"/>
                </a:solidFill>
              </a:rPr>
              <a:t> Human-Computer Interaction</a:t>
            </a:r>
            <a:endParaRPr lang="de-DE" altLang="de-DE" sz="2400" b="0" dirty="0">
              <a:solidFill>
                <a:schemeClr val="bg1"/>
              </a:solidFill>
            </a:endParaRPr>
          </a:p>
        </p:txBody>
      </p:sp>
      <p:sp>
        <p:nvSpPr>
          <p:cNvPr id="3075" name="Text Box 16"/>
          <p:cNvSpPr txBox="1">
            <a:spLocks noChangeArrowheads="1"/>
          </p:cNvSpPr>
          <p:nvPr/>
        </p:nvSpPr>
        <p:spPr bwMode="auto">
          <a:xfrm>
            <a:off x="889000" y="1507252"/>
            <a:ext cx="7433964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numCol="1">
            <a:spAutoFit/>
          </a:bodyPr>
          <a:lstStyle>
            <a:lvl1pPr eaLnBrk="0" hangingPunct="0">
              <a:spcBef>
                <a:spcPct val="20000"/>
              </a:spcBef>
              <a:defRPr sz="1400">
                <a:solidFill>
                  <a:srgbClr val="001D4B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defRPr sz="1400">
                <a:solidFill>
                  <a:srgbClr val="001D4B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defRPr sz="1400">
                <a:solidFill>
                  <a:srgbClr val="001D4B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defRPr sz="1400">
                <a:solidFill>
                  <a:srgbClr val="001D4B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defRPr sz="1400">
                <a:solidFill>
                  <a:srgbClr val="001D4B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1D4B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1D4B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1D4B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01D4B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de-DE" sz="1600" dirty="0" smtClean="0">
              <a:solidFill>
                <a:schemeClr val="bg1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de-DE" sz="1600" dirty="0" smtClean="0">
                <a:solidFill>
                  <a:schemeClr val="bg1"/>
                </a:solidFill>
              </a:rPr>
              <a:t>Einführung in die Medieninformatik, </a:t>
            </a:r>
            <a:r>
              <a:rPr lang="de-DE" sz="1600" b="0" dirty="0" smtClean="0">
                <a:solidFill>
                  <a:schemeClr val="bg1"/>
                </a:solidFill>
              </a:rPr>
              <a:t>Wintersemester 2017/18</a:t>
            </a:r>
          </a:p>
          <a:p>
            <a:pPr eaLnBrk="1" hangingPunct="1">
              <a:spcBef>
                <a:spcPct val="50000"/>
              </a:spcBef>
            </a:pPr>
            <a:endParaRPr lang="de-DE" sz="1600" b="0" dirty="0" smtClean="0">
              <a:solidFill>
                <a:schemeClr val="bg1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de-DE" sz="3200" dirty="0" smtClean="0">
                <a:solidFill>
                  <a:schemeClr val="bg1"/>
                </a:solidFill>
              </a:rPr>
              <a:t>Zwischenpräsentation</a:t>
            </a:r>
          </a:p>
          <a:p>
            <a:pPr eaLnBrk="1" hangingPunct="1">
              <a:spcBef>
                <a:spcPct val="50000"/>
              </a:spcBef>
            </a:pPr>
            <a:r>
              <a:rPr lang="de-DE" sz="3200" b="0" dirty="0" smtClean="0">
                <a:solidFill>
                  <a:schemeClr val="bg1"/>
                </a:solidFill>
              </a:rPr>
              <a:t>Projekt: </a:t>
            </a:r>
            <a:r>
              <a:rPr lang="de-DE" sz="3200" b="0" dirty="0" err="1" smtClean="0">
                <a:solidFill>
                  <a:schemeClr val="bg1"/>
                </a:solidFill>
              </a:rPr>
              <a:t>Haushaltsapp</a:t>
            </a:r>
            <a:endParaRPr lang="de-DE" sz="3200" b="0" dirty="0" smtClean="0">
              <a:solidFill>
                <a:schemeClr val="bg1"/>
              </a:solidFill>
            </a:endParaRPr>
          </a:p>
          <a:p>
            <a:pPr eaLnBrk="1" hangingPunct="1">
              <a:spcBef>
                <a:spcPct val="50000"/>
              </a:spcBef>
            </a:pPr>
            <a:endParaRPr lang="de-DE" sz="1600" b="0" dirty="0" smtClean="0">
              <a:solidFill>
                <a:schemeClr val="bg1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de-DE" sz="1600" b="0" dirty="0" smtClean="0">
                <a:solidFill>
                  <a:schemeClr val="bg2"/>
                </a:solidFill>
              </a:rPr>
              <a:t>Projektgruppe: 	Florian Albrecht, </a:t>
            </a:r>
            <a:r>
              <a:rPr lang="de-DE" sz="1600" b="0" dirty="0">
                <a:solidFill>
                  <a:schemeClr val="bg2"/>
                </a:solidFill>
              </a:rPr>
              <a:t>Carina </a:t>
            </a:r>
            <a:r>
              <a:rPr lang="de-DE" sz="1600" b="0" dirty="0" err="1">
                <a:solidFill>
                  <a:schemeClr val="bg2"/>
                </a:solidFill>
              </a:rPr>
              <a:t>Malinowska</a:t>
            </a:r>
            <a:r>
              <a:rPr lang="de-DE" sz="1600" b="0" dirty="0">
                <a:solidFill>
                  <a:schemeClr val="bg2"/>
                </a:solidFill>
              </a:rPr>
              <a:t>, Melanie Holz</a:t>
            </a:r>
          </a:p>
          <a:p>
            <a:pPr eaLnBrk="1" hangingPunct="1">
              <a:spcBef>
                <a:spcPct val="50000"/>
              </a:spcBef>
            </a:pPr>
            <a:r>
              <a:rPr lang="de-DE" sz="1600" b="0" dirty="0" smtClean="0">
                <a:solidFill>
                  <a:schemeClr val="bg2"/>
                </a:solidFill>
              </a:rPr>
              <a:t>		Erik </a:t>
            </a:r>
            <a:r>
              <a:rPr lang="de-DE" sz="1600" b="0" dirty="0" err="1" smtClean="0">
                <a:solidFill>
                  <a:schemeClr val="bg2"/>
                </a:solidFill>
              </a:rPr>
              <a:t>Zoark</a:t>
            </a:r>
            <a:r>
              <a:rPr lang="de-DE" sz="1600" b="0" dirty="0" smtClean="0">
                <a:solidFill>
                  <a:schemeClr val="bg2"/>
                </a:solidFill>
              </a:rPr>
              <a:t> und Leon </a:t>
            </a:r>
            <a:r>
              <a:rPr lang="de-DE" sz="1600" b="0" dirty="0" err="1" smtClean="0">
                <a:solidFill>
                  <a:schemeClr val="bg2"/>
                </a:solidFill>
              </a:rPr>
              <a:t>Ose</a:t>
            </a:r>
            <a:endParaRPr lang="de-DE" altLang="de-DE" sz="2800" dirty="0">
              <a:solidFill>
                <a:schemeClr val="bg1"/>
              </a:solidFill>
            </a:endParaRPr>
          </a:p>
          <a:p>
            <a:pPr eaLnBrk="1" hangingPunct="1">
              <a:spcBef>
                <a:spcPct val="50000"/>
              </a:spcBef>
            </a:pPr>
            <a:endParaRPr lang="de-DE" altLang="de-DE" sz="2800" dirty="0" smtClean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89000" y="685800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0" name="Datumsplatzhalter 3"/>
          <p:cNvSpPr txBox="1">
            <a:spLocks/>
          </p:cNvSpPr>
          <p:nvPr/>
        </p:nvSpPr>
        <p:spPr>
          <a:xfrm>
            <a:off x="990600" y="6021288"/>
            <a:ext cx="2285256" cy="2667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Microsoft Sans Serif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Microsoft Sans Serif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Microsoft Sans Serif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Microsoft Sans Serif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2"/>
                </a:solidFill>
                <a:latin typeface="Microsoft Sans Serif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000" b="1" kern="1200">
                <a:solidFill>
                  <a:schemeClr val="bg2"/>
                </a:solidFill>
                <a:latin typeface="Microsoft Sans Serif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000" b="1" kern="1200">
                <a:solidFill>
                  <a:schemeClr val="bg2"/>
                </a:solidFill>
                <a:latin typeface="Microsoft Sans Serif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000" b="1" kern="1200">
                <a:solidFill>
                  <a:schemeClr val="bg2"/>
                </a:solidFill>
                <a:latin typeface="Microsoft Sans Serif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000" b="1" kern="1200">
                <a:solidFill>
                  <a:schemeClr val="bg2"/>
                </a:solidFill>
                <a:latin typeface="Microsoft Sans Serif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altLang="de-DE" sz="1600" dirty="0" smtClean="0"/>
              <a:t>Dresden, 05.12.17</a:t>
            </a:r>
            <a:endParaRPr lang="de-DE" altLang="de-DE" sz="1600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66" y="437756"/>
            <a:ext cx="1924378" cy="5647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Aktueller </a:t>
            </a:r>
            <a:r>
              <a:rPr lang="de-DE" dirty="0"/>
              <a:t>Stand</a:t>
            </a:r>
            <a:endParaRPr lang="de-DE" altLang="de-DE" dirty="0" smtClean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90600" y="2276872"/>
            <a:ext cx="7467600" cy="3505200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de-DE" sz="2000" dirty="0"/>
              <a:t>Jeder arbeitet an seiner zugeteilten </a:t>
            </a:r>
            <a:r>
              <a:rPr lang="de-DE" sz="2000" dirty="0" smtClean="0"/>
              <a:t>Anwendung</a:t>
            </a:r>
          </a:p>
          <a:p>
            <a:pPr>
              <a:buFont typeface="Wingdings" charset="2"/>
              <a:buChar char="Ø"/>
            </a:pPr>
            <a:endParaRPr lang="de-DE" sz="2000" dirty="0" smtClean="0"/>
          </a:p>
          <a:p>
            <a:pPr lvl="0">
              <a:buFont typeface="Wingdings" charset="2"/>
              <a:buChar char="ü"/>
            </a:pPr>
            <a:r>
              <a:rPr lang="de-DE" sz="2000" dirty="0" smtClean="0"/>
              <a:t>Pflichtenheft (Konzept)</a:t>
            </a:r>
            <a:endParaRPr lang="de-DE" sz="2000" dirty="0"/>
          </a:p>
          <a:p>
            <a:pPr lvl="0">
              <a:buFont typeface="Wingdings" charset="2"/>
              <a:buChar char="ü"/>
            </a:pPr>
            <a:r>
              <a:rPr lang="de-DE" sz="2000" dirty="0" err="1"/>
              <a:t>Mockups</a:t>
            </a:r>
            <a:r>
              <a:rPr lang="de-DE" sz="2000" dirty="0"/>
              <a:t> </a:t>
            </a:r>
            <a:endParaRPr lang="de-DE" sz="2000" dirty="0" smtClean="0"/>
          </a:p>
          <a:p>
            <a:pPr lvl="0">
              <a:buFont typeface="Wingdings" charset="2"/>
              <a:buChar char="ü"/>
            </a:pPr>
            <a:r>
              <a:rPr lang="de-DE" sz="2000" dirty="0" smtClean="0"/>
              <a:t>Main-Oberfläche </a:t>
            </a:r>
          </a:p>
          <a:p>
            <a:pPr lvl="0">
              <a:buFont typeface="Wingdings" charset="2"/>
              <a:buChar char="ü"/>
            </a:pPr>
            <a:r>
              <a:rPr lang="de-DE" sz="2000" dirty="0" smtClean="0"/>
              <a:t>Einfache </a:t>
            </a:r>
            <a:r>
              <a:rPr lang="de-DE" sz="2000" dirty="0"/>
              <a:t>Version der </a:t>
            </a:r>
            <a:r>
              <a:rPr lang="de-DE" sz="2000" dirty="0" smtClean="0"/>
              <a:t>Notiz-Liste </a:t>
            </a:r>
          </a:p>
          <a:p>
            <a:pPr lvl="1">
              <a:buFont typeface="Wingdings" charset="2"/>
              <a:buChar char="ü"/>
            </a:pPr>
            <a:r>
              <a:rPr lang="de-DE" dirty="0" smtClean="0"/>
              <a:t>Neuen Eintrag persistent speichern</a:t>
            </a:r>
          </a:p>
          <a:p>
            <a:pPr lvl="1">
              <a:buFont typeface="Wingdings" charset="2"/>
              <a:buChar char="ü"/>
            </a:pPr>
            <a:r>
              <a:rPr lang="de-DE" dirty="0" smtClean="0"/>
              <a:t>Eintrag bearbeiten</a:t>
            </a:r>
          </a:p>
          <a:p>
            <a:pPr lvl="1">
              <a:buFont typeface="Wingdings" charset="2"/>
              <a:buChar char="ü"/>
            </a:pPr>
            <a:r>
              <a:rPr lang="de-DE" dirty="0" smtClean="0"/>
              <a:t>Eintrag löschen</a:t>
            </a:r>
          </a:p>
          <a:p>
            <a:pPr lvl="1">
              <a:buFont typeface="Wingdings" charset="2"/>
              <a:buChar char="ü"/>
            </a:pPr>
            <a:r>
              <a:rPr lang="de-DE" dirty="0" smtClean="0"/>
              <a:t>Einträge als Liste anzeigen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05.12.17</a:t>
            </a:r>
            <a:endParaRPr lang="de-DE" alt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de-DE" altLang="de-DE" dirty="0" smtClean="0"/>
              <a:t>Zwischenpräsentation: </a:t>
            </a:r>
            <a:r>
              <a:rPr lang="de-DE" altLang="de-DE" dirty="0" err="1" smtClean="0"/>
              <a:t>Haushaltsapp</a:t>
            </a:r>
            <a:endParaRPr lang="de-DE" alt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04664"/>
            <a:ext cx="1717492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895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Aktueller Stand: Skizzen</a:t>
            </a:r>
            <a:endParaRPr lang="de-DE" alt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05.12.17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de-DE" altLang="de-DE" dirty="0" smtClean="0"/>
              <a:t>Zwischenpräsentation: </a:t>
            </a:r>
            <a:r>
              <a:rPr lang="de-DE" altLang="de-DE" dirty="0" err="1" smtClean="0"/>
              <a:t>Haushaltsapp</a:t>
            </a:r>
            <a:endParaRPr lang="de-DE" altLang="de-DE" dirty="0"/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 rotWithShape="1">
          <a:blip r:embed="rId3"/>
          <a:srcRect l="2340" t="18901" r="4668" b="37001"/>
          <a:stretch/>
        </p:blipFill>
        <p:spPr>
          <a:xfrm>
            <a:off x="539552" y="2261016"/>
            <a:ext cx="3923491" cy="3312368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 rotWithShape="1">
          <a:blip r:embed="rId3"/>
          <a:srcRect l="3269" t="62600" r="3269" b="4850"/>
          <a:stretch/>
        </p:blipFill>
        <p:spPr>
          <a:xfrm>
            <a:off x="4729956" y="3107110"/>
            <a:ext cx="3977862" cy="2466274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04664"/>
            <a:ext cx="1717492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322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Aktueller Stand: Main-Oberfläche + Notizen</a:t>
            </a:r>
            <a:endParaRPr lang="de-DE" altLang="de-DE" dirty="0" smtClean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276872"/>
            <a:ext cx="2221632" cy="3702721"/>
          </a:xfrm>
        </p:spPr>
      </p:pic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05.12.17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de-DE" altLang="de-DE" dirty="0" smtClean="0"/>
              <a:t>Zwischenpräsentation: </a:t>
            </a:r>
            <a:r>
              <a:rPr lang="de-DE" altLang="de-DE" dirty="0" err="1" smtClean="0"/>
              <a:t>Haushaltsapp</a:t>
            </a:r>
            <a:endParaRPr lang="de-DE" alt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00" y="2322921"/>
            <a:ext cx="2221632" cy="3702720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 bwMode="auto">
          <a:xfrm>
            <a:off x="3923928" y="4911614"/>
            <a:ext cx="1080120" cy="389594"/>
          </a:xfrm>
          <a:prstGeom prst="rightArrow">
            <a:avLst/>
          </a:prstGeom>
          <a:solidFill>
            <a:srgbClr val="E73E4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0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Microsoft Sans Serif" pitchFamily="34" charset="0"/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04664"/>
            <a:ext cx="1717492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5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Aktueller Stand: Neue Notiz erstellen</a:t>
            </a:r>
            <a:endParaRPr lang="de-DE" altLang="de-DE" dirty="0" smtClean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364" y="2276871"/>
            <a:ext cx="2221632" cy="3702720"/>
          </a:xfrm>
        </p:spPr>
      </p:pic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05.12.17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de-DE" altLang="de-DE" dirty="0" smtClean="0"/>
              <a:t>Zwischenpräsentation: </a:t>
            </a:r>
            <a:r>
              <a:rPr lang="de-DE" altLang="de-DE" dirty="0" err="1" smtClean="0"/>
              <a:t>Haushaltsapp</a:t>
            </a:r>
            <a:endParaRPr lang="de-DE" alt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224" y="2276871"/>
            <a:ext cx="2221632" cy="370272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03" y="2276871"/>
            <a:ext cx="2221633" cy="3702721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404664"/>
            <a:ext cx="1717492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34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Aktueller Stand: Notiz bearbeiten</a:t>
            </a:r>
            <a:endParaRPr lang="de-DE" altLang="de-DE" dirty="0" smtClean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364" y="2276871"/>
            <a:ext cx="2221632" cy="3702720"/>
          </a:xfrm>
        </p:spPr>
      </p:pic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05.12.17</a:t>
            </a:r>
            <a:endParaRPr lang="de-DE" alt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de-DE" altLang="de-DE" dirty="0" smtClean="0"/>
              <a:t>Zwischenpräsentation: </a:t>
            </a:r>
            <a:r>
              <a:rPr lang="de-DE" altLang="de-DE" dirty="0" err="1" smtClean="0"/>
              <a:t>Haushaltsapp</a:t>
            </a:r>
            <a:endParaRPr lang="de-DE" alt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03" y="2276871"/>
            <a:ext cx="2221632" cy="3702721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04664"/>
            <a:ext cx="1717492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141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4. Aktueller Stand: Notiz löschen</a:t>
            </a:r>
            <a:endParaRPr lang="de-DE" altLang="de-DE" dirty="0" smtClean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364" y="2276871"/>
            <a:ext cx="2221632" cy="3702720"/>
          </a:xfrm>
        </p:spPr>
      </p:pic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05.12.17</a:t>
            </a:r>
            <a:endParaRPr lang="de-DE" alt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de-DE" altLang="de-DE" dirty="0" smtClean="0"/>
              <a:t>Zwischenpräsentation: </a:t>
            </a:r>
            <a:r>
              <a:rPr lang="de-DE" altLang="de-DE" dirty="0" err="1" smtClean="0"/>
              <a:t>Haushaltsapp</a:t>
            </a:r>
            <a:endParaRPr lang="de-DE" alt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224" y="2276871"/>
            <a:ext cx="2221632" cy="370272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03" y="2276871"/>
            <a:ext cx="2221632" cy="3702721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404664"/>
            <a:ext cx="1717492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601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smtClean="0"/>
              <a:t>5. Zeitplan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90600" y="2276872"/>
            <a:ext cx="7467600" cy="3505200"/>
          </a:xfrm>
        </p:spPr>
        <p:txBody>
          <a:bodyPr/>
          <a:lstStyle/>
          <a:p>
            <a:r>
              <a:rPr lang="de-DE" sz="1800" dirty="0"/>
              <a:t>20.10.17: </a:t>
            </a:r>
            <a:r>
              <a:rPr lang="de-DE" sz="1800" dirty="0" smtClean="0"/>
              <a:t>1. Treffen: </a:t>
            </a:r>
            <a:r>
              <a:rPr lang="de-DE" sz="1800" dirty="0" smtClean="0">
                <a:solidFill>
                  <a:schemeClr val="bg2"/>
                </a:solidFill>
              </a:rPr>
              <a:t>Ideenfindung, Organisatorisches</a:t>
            </a:r>
          </a:p>
          <a:p>
            <a:r>
              <a:rPr lang="de-DE" sz="1800" dirty="0" smtClean="0"/>
              <a:t>12.11.17</a:t>
            </a:r>
            <a:r>
              <a:rPr lang="de-DE" sz="1800" dirty="0"/>
              <a:t>: 2. Treffen: </a:t>
            </a:r>
            <a:r>
              <a:rPr lang="de-DE" sz="1800" dirty="0">
                <a:solidFill>
                  <a:schemeClr val="bg2"/>
                </a:solidFill>
              </a:rPr>
              <a:t>Ideenfestlegung, </a:t>
            </a:r>
            <a:r>
              <a:rPr lang="de-DE" sz="1800" dirty="0" smtClean="0">
                <a:solidFill>
                  <a:schemeClr val="bg2"/>
                </a:solidFill>
              </a:rPr>
              <a:t>Festlegung der App-Funktionen, Aufgabenverteilung, </a:t>
            </a:r>
            <a:r>
              <a:rPr lang="de-DE" sz="1800" dirty="0" err="1" smtClean="0">
                <a:solidFill>
                  <a:schemeClr val="bg2"/>
                </a:solidFill>
              </a:rPr>
              <a:t>Mockups</a:t>
            </a:r>
            <a:r>
              <a:rPr lang="de-DE" sz="1800" dirty="0" smtClean="0">
                <a:solidFill>
                  <a:schemeClr val="bg2"/>
                </a:solidFill>
              </a:rPr>
              <a:t>, </a:t>
            </a:r>
            <a:r>
              <a:rPr lang="de-DE" sz="1800" dirty="0">
                <a:solidFill>
                  <a:schemeClr val="bg2"/>
                </a:solidFill>
              </a:rPr>
              <a:t>Zeitplan </a:t>
            </a:r>
            <a:endParaRPr lang="de-DE" sz="1800" dirty="0" smtClean="0">
              <a:solidFill>
                <a:schemeClr val="bg2"/>
              </a:solidFill>
            </a:endParaRPr>
          </a:p>
          <a:p>
            <a:r>
              <a:rPr lang="de-DE" sz="1800" dirty="0" smtClean="0"/>
              <a:t>bis </a:t>
            </a:r>
            <a:r>
              <a:rPr lang="de-DE" sz="1800" dirty="0"/>
              <a:t>24.11.17: </a:t>
            </a:r>
          </a:p>
          <a:p>
            <a:pPr lvl="1">
              <a:buFont typeface="Arial" charset="0"/>
              <a:buChar char="•"/>
            </a:pPr>
            <a:r>
              <a:rPr lang="de-DE" sz="1800" dirty="0" smtClean="0">
                <a:solidFill>
                  <a:schemeClr val="bg2"/>
                </a:solidFill>
              </a:rPr>
              <a:t>Jeder </a:t>
            </a:r>
            <a:r>
              <a:rPr lang="de-DE" sz="1800" dirty="0">
                <a:solidFill>
                  <a:schemeClr val="bg2"/>
                </a:solidFill>
              </a:rPr>
              <a:t>versucht eine einfache Liste zu programmieren</a:t>
            </a:r>
          </a:p>
          <a:p>
            <a:pPr lvl="1">
              <a:buFont typeface="Arial" charset="0"/>
              <a:buChar char="•"/>
            </a:pPr>
            <a:r>
              <a:rPr lang="de-DE" sz="1800" dirty="0">
                <a:solidFill>
                  <a:schemeClr val="bg2"/>
                </a:solidFill>
              </a:rPr>
              <a:t>Pflichtenheft: Konzept erstellen</a:t>
            </a:r>
          </a:p>
          <a:p>
            <a:r>
              <a:rPr lang="de-DE" sz="1800" dirty="0"/>
              <a:t>bis 05.12.17:</a:t>
            </a:r>
            <a:endParaRPr lang="de-DE" sz="1800" dirty="0">
              <a:solidFill>
                <a:schemeClr val="bg2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de-DE" sz="1800" dirty="0">
                <a:solidFill>
                  <a:schemeClr val="bg2"/>
                </a:solidFill>
              </a:rPr>
              <a:t>Pflichtenheft: Fertigstellung</a:t>
            </a:r>
          </a:p>
          <a:p>
            <a:pPr lvl="1">
              <a:buFont typeface="Arial" charset="0"/>
              <a:buChar char="•"/>
            </a:pPr>
            <a:r>
              <a:rPr lang="de-DE" sz="1800" dirty="0">
                <a:solidFill>
                  <a:schemeClr val="bg2"/>
                </a:solidFill>
              </a:rPr>
              <a:t>Zwischenpräsentation vorbereiten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05.12.17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de-DE" altLang="de-DE" dirty="0" smtClean="0"/>
              <a:t>Zwischenpräsentation: </a:t>
            </a:r>
            <a:r>
              <a:rPr lang="de-DE" altLang="de-DE" dirty="0" err="1" smtClean="0"/>
              <a:t>Haushaltsapp</a:t>
            </a:r>
            <a:endParaRPr lang="de-DE" alt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04664"/>
            <a:ext cx="1717492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20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smtClean="0"/>
              <a:t>5. Zeitplan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90600" y="2276872"/>
            <a:ext cx="7467600" cy="3505200"/>
          </a:xfrm>
        </p:spPr>
        <p:txBody>
          <a:bodyPr/>
          <a:lstStyle/>
          <a:p>
            <a:r>
              <a:rPr lang="de-DE" sz="1800" dirty="0"/>
              <a:t>bis 10.12.17:</a:t>
            </a:r>
          </a:p>
          <a:p>
            <a:pPr lvl="1"/>
            <a:r>
              <a:rPr lang="de-DE" sz="1800" dirty="0">
                <a:solidFill>
                  <a:schemeClr val="bg2"/>
                </a:solidFill>
              </a:rPr>
              <a:t>Einfache Versionen der Anwendungen funktionieren</a:t>
            </a:r>
          </a:p>
          <a:p>
            <a:pPr lvl="1"/>
            <a:r>
              <a:rPr lang="de-DE" sz="1800" dirty="0">
                <a:solidFill>
                  <a:schemeClr val="bg2"/>
                </a:solidFill>
                <a:sym typeface="Wingdings" charset="2"/>
              </a:rPr>
              <a:t></a:t>
            </a:r>
            <a:r>
              <a:rPr lang="de-DE" sz="1800" dirty="0">
                <a:solidFill>
                  <a:schemeClr val="bg2"/>
                </a:solidFill>
              </a:rPr>
              <a:t> Anwendungen zusammenführen</a:t>
            </a:r>
          </a:p>
          <a:p>
            <a:r>
              <a:rPr lang="de-DE" sz="1800" dirty="0"/>
              <a:t>bis 21.12.17:</a:t>
            </a:r>
          </a:p>
          <a:p>
            <a:pPr lvl="1"/>
            <a:r>
              <a:rPr lang="de-DE" sz="1800" dirty="0">
                <a:solidFill>
                  <a:schemeClr val="bg2"/>
                </a:solidFill>
              </a:rPr>
              <a:t>Einfache Version der App funktioniert</a:t>
            </a:r>
          </a:p>
          <a:p>
            <a:pPr lvl="1"/>
            <a:r>
              <a:rPr lang="de-DE" sz="1800" dirty="0">
                <a:solidFill>
                  <a:schemeClr val="bg2"/>
                </a:solidFill>
              </a:rPr>
              <a:t>Graphische Oberfläche überarbeitet</a:t>
            </a:r>
          </a:p>
          <a:p>
            <a:r>
              <a:rPr lang="de-DE" sz="1800" dirty="0"/>
              <a:t>bis 08.01.18:</a:t>
            </a:r>
          </a:p>
          <a:p>
            <a:pPr lvl="1"/>
            <a:r>
              <a:rPr lang="de-DE" sz="1800" dirty="0">
                <a:solidFill>
                  <a:schemeClr val="bg2"/>
                </a:solidFill>
              </a:rPr>
              <a:t>Optionale Komponenten </a:t>
            </a:r>
            <a:r>
              <a:rPr lang="de-DE" sz="1800" dirty="0" smtClean="0">
                <a:solidFill>
                  <a:schemeClr val="bg2"/>
                </a:solidFill>
              </a:rPr>
              <a:t>implementiert</a:t>
            </a:r>
            <a:endParaRPr lang="de-DE" sz="1800" dirty="0">
              <a:solidFill>
                <a:schemeClr val="bg2"/>
              </a:solidFill>
            </a:endParaRPr>
          </a:p>
          <a:p>
            <a:r>
              <a:rPr lang="de-DE" sz="1800" dirty="0"/>
              <a:t>bis 15.01.18:</a:t>
            </a:r>
          </a:p>
          <a:p>
            <a:pPr lvl="1"/>
            <a:r>
              <a:rPr lang="de-DE" sz="1800" dirty="0">
                <a:solidFill>
                  <a:schemeClr val="bg2"/>
                </a:solidFill>
              </a:rPr>
              <a:t>Graphische </a:t>
            </a:r>
            <a:r>
              <a:rPr lang="de-DE" sz="1800" dirty="0" smtClean="0">
                <a:solidFill>
                  <a:schemeClr val="bg2"/>
                </a:solidFill>
              </a:rPr>
              <a:t>Überarbeitung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05.12.17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de-DE" altLang="de-DE" dirty="0" smtClean="0"/>
              <a:t>Zwischenpräsentation: </a:t>
            </a:r>
            <a:r>
              <a:rPr lang="de-DE" altLang="de-DE" dirty="0" err="1" smtClean="0"/>
              <a:t>Haushaltsapp</a:t>
            </a:r>
            <a:endParaRPr lang="de-DE" alt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04664"/>
            <a:ext cx="1717492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176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smtClean="0"/>
              <a:t>5. Zeitplan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90600" y="2276872"/>
            <a:ext cx="7467600" cy="3505200"/>
          </a:xfrm>
        </p:spPr>
        <p:txBody>
          <a:bodyPr/>
          <a:lstStyle/>
          <a:p>
            <a:r>
              <a:rPr lang="de-DE" sz="1800" dirty="0" smtClean="0"/>
              <a:t>bis </a:t>
            </a:r>
            <a:r>
              <a:rPr lang="de-DE" sz="1800" dirty="0"/>
              <a:t>22.01.18:</a:t>
            </a:r>
          </a:p>
          <a:p>
            <a:pPr lvl="1">
              <a:buFont typeface="Arial" charset="0"/>
              <a:buChar char="•"/>
            </a:pPr>
            <a:r>
              <a:rPr lang="de-DE" sz="1800" dirty="0">
                <a:solidFill>
                  <a:schemeClr val="bg2"/>
                </a:solidFill>
              </a:rPr>
              <a:t>Testen der App</a:t>
            </a:r>
          </a:p>
          <a:p>
            <a:pPr lvl="1">
              <a:buFont typeface="Arial" charset="0"/>
              <a:buChar char="•"/>
            </a:pPr>
            <a:r>
              <a:rPr lang="de-DE" sz="1800" dirty="0">
                <a:solidFill>
                  <a:schemeClr val="bg2"/>
                </a:solidFill>
              </a:rPr>
              <a:t>Endgültige Überarbeitung</a:t>
            </a:r>
          </a:p>
          <a:p>
            <a:pPr lvl="1">
              <a:buFont typeface="Arial" charset="0"/>
              <a:buChar char="•"/>
            </a:pPr>
            <a:r>
              <a:rPr lang="de-DE" sz="1800" dirty="0">
                <a:solidFill>
                  <a:schemeClr val="bg2"/>
                </a:solidFill>
              </a:rPr>
              <a:t>Vollständige Dokumentation der Arbeit (Protokolle, Pflichtenheft-Abgleich)</a:t>
            </a:r>
          </a:p>
          <a:p>
            <a:r>
              <a:rPr lang="de-DE" sz="1800" dirty="0" smtClean="0"/>
              <a:t>bis </a:t>
            </a:r>
            <a:r>
              <a:rPr lang="de-DE" sz="1800" dirty="0"/>
              <a:t>29.01.18:</a:t>
            </a:r>
          </a:p>
          <a:p>
            <a:pPr lvl="1">
              <a:buFont typeface="Arial" charset="0"/>
              <a:buChar char="•"/>
            </a:pPr>
            <a:r>
              <a:rPr lang="de-DE" sz="1800" dirty="0">
                <a:solidFill>
                  <a:schemeClr val="bg2"/>
                </a:solidFill>
              </a:rPr>
              <a:t>Abschlusspräsentation </a:t>
            </a:r>
            <a:r>
              <a:rPr lang="de-DE" sz="1800" dirty="0" smtClean="0">
                <a:solidFill>
                  <a:schemeClr val="bg2"/>
                </a:solidFill>
              </a:rPr>
              <a:t>vorbereiten</a:t>
            </a:r>
            <a:endParaRPr lang="de-DE" sz="1800" dirty="0"/>
          </a:p>
          <a:p>
            <a:r>
              <a:rPr lang="de-DE" sz="1800" b="1" dirty="0"/>
              <a:t>30.01.18:</a:t>
            </a:r>
          </a:p>
          <a:p>
            <a:pPr lvl="1">
              <a:buFont typeface="Arial" charset="0"/>
              <a:buChar char="•"/>
            </a:pPr>
            <a:r>
              <a:rPr lang="de-DE" sz="1800" dirty="0">
                <a:solidFill>
                  <a:schemeClr val="bg2"/>
                </a:solidFill>
              </a:rPr>
              <a:t>Abgabe des Projekts</a:t>
            </a:r>
          </a:p>
          <a:p>
            <a:r>
              <a:rPr lang="de-DE" sz="1800" dirty="0"/>
              <a:t> 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05.12.17</a:t>
            </a:r>
            <a:endParaRPr lang="de-DE" alt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de-DE" altLang="de-DE" dirty="0" smtClean="0"/>
              <a:t>Zwischenpräsentation: </a:t>
            </a:r>
            <a:r>
              <a:rPr lang="de-DE" altLang="de-DE" dirty="0" err="1" smtClean="0"/>
              <a:t>Haushaltsapp</a:t>
            </a:r>
            <a:endParaRPr lang="de-DE" alt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04664"/>
            <a:ext cx="1717492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495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Inhaltsverzeichnis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71600" y="2420888"/>
            <a:ext cx="7467600" cy="3505200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DE" sz="2000" dirty="0"/>
              <a:t>Unsere App-Idee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DE" sz="2000" dirty="0"/>
              <a:t>Aufgabenanalyse/Funktionen der </a:t>
            </a:r>
            <a:r>
              <a:rPr lang="de-DE" sz="2000" dirty="0" smtClean="0"/>
              <a:t>App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DE" sz="2000" dirty="0" smtClean="0"/>
              <a:t>Aufgabenverteilung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DE" sz="2000" dirty="0" smtClean="0"/>
              <a:t>Aktueller </a:t>
            </a:r>
            <a:r>
              <a:rPr lang="de-DE" sz="2000" dirty="0"/>
              <a:t>Stand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DE" sz="2000" dirty="0"/>
              <a:t>Zeitplan</a:t>
            </a:r>
            <a:endParaRPr lang="de-DE" sz="20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 smtClean="0"/>
              <a:t>05.12.17</a:t>
            </a:r>
            <a:endParaRPr lang="de-DE" altLang="de-DE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de-DE" altLang="de-DE" dirty="0" smtClean="0"/>
              <a:t>Zwischenpräsentation: </a:t>
            </a:r>
            <a:r>
              <a:rPr lang="de-DE" altLang="de-DE" dirty="0" err="1" smtClean="0"/>
              <a:t>Haushaltsapp</a:t>
            </a:r>
            <a:endParaRPr lang="de-DE" altLang="de-DE" dirty="0"/>
          </a:p>
        </p:txBody>
      </p:sp>
      <p:pic>
        <p:nvPicPr>
          <p:cNvPr id="16" name="Bild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404664"/>
            <a:ext cx="1717492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3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Unsere App-Idee</a:t>
            </a:r>
            <a:endParaRPr lang="de-DE" altLang="de-DE" dirty="0" smtClean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71550" y="2420938"/>
            <a:ext cx="7467600" cy="3505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000" dirty="0" err="1"/>
              <a:t>Haushaltsapp</a:t>
            </a:r>
            <a:r>
              <a:rPr lang="de-DE" sz="2000" dirty="0"/>
              <a:t> mit 4 Anwendungen: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Einkaufsliste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/>
              <a:t>Ausgabenkalkulation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 err="1"/>
              <a:t>To</a:t>
            </a:r>
            <a:r>
              <a:rPr lang="de-DE" sz="2000" dirty="0"/>
              <a:t>-Do Liste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 smtClean="0"/>
              <a:t>Notizen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000" dirty="0" smtClean="0">
                <a:solidFill>
                  <a:schemeClr val="bg2"/>
                </a:solidFill>
              </a:rPr>
              <a:t>FUN</a:t>
            </a:r>
            <a:endParaRPr lang="de-DE" sz="2000" dirty="0">
              <a:solidFill>
                <a:schemeClr val="bg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 smtClean="0"/>
              <a:t>05.12.17</a:t>
            </a:r>
            <a:endParaRPr lang="de-DE" alt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 smtClean="0"/>
              <a:t>Zwischenpräsentation: </a:t>
            </a:r>
            <a:r>
              <a:rPr lang="de-DE" altLang="de-DE" dirty="0" err="1" smtClean="0"/>
              <a:t>Haushaltsapp</a:t>
            </a:r>
            <a:endParaRPr lang="de-DE" altLang="de-DE" dirty="0"/>
          </a:p>
        </p:txBody>
      </p:sp>
      <p:sp>
        <p:nvSpPr>
          <p:cNvPr id="5126" name="Text Box 2"/>
          <p:cNvSpPr txBox="1">
            <a:spLocks noChangeArrowheads="1"/>
          </p:cNvSpPr>
          <p:nvPr/>
        </p:nvSpPr>
        <p:spPr bwMode="auto">
          <a:xfrm>
            <a:off x="4800600" y="609600"/>
            <a:ext cx="3429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1D4B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1D4B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1D4B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1D4B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1D4B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1D4B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1D4B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1D4B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1D4B"/>
                </a:solidFill>
                <a:latin typeface="Verdana" pitchFamily="34" charset="0"/>
              </a:defRPr>
            </a:lvl9pPr>
          </a:lstStyle>
          <a:p>
            <a:pPr algn="r" eaLnBrk="1" hangingPunct="1">
              <a:lnSpc>
                <a:spcPct val="101000"/>
              </a:lnSpc>
              <a:spcBef>
                <a:spcPts val="875"/>
              </a:spcBef>
              <a:buClr>
                <a:srgbClr val="3333CC"/>
              </a:buClr>
            </a:pPr>
            <a:endParaRPr lang="en-GB" altLang="de-DE" b="0">
              <a:solidFill>
                <a:srgbClr val="3333CC"/>
              </a:solidFill>
              <a:latin typeface="Arial" charset="0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04664"/>
            <a:ext cx="1717492" cy="50405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2.1. Aufgabenanalyse: Einkaufsliste</a:t>
            </a:r>
            <a:endParaRPr lang="de-DE" altLang="de-DE" dirty="0" smtClean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90600" y="2276872"/>
            <a:ext cx="7467600" cy="35052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de-DE" sz="1800" dirty="0"/>
              <a:t>Neuer Eintrag: Produkt + Anzahl </a:t>
            </a:r>
            <a:r>
              <a:rPr lang="de-DE" sz="1800" dirty="0" smtClean="0"/>
              <a:t>hinzufügen</a:t>
            </a:r>
          </a:p>
          <a:p>
            <a:pPr>
              <a:buFont typeface="Arial" charset="0"/>
              <a:buChar char="•"/>
            </a:pPr>
            <a:r>
              <a:rPr lang="de-DE" sz="1800" dirty="0"/>
              <a:t>Eintrag persistent </a:t>
            </a:r>
            <a:r>
              <a:rPr lang="de-DE" sz="1800" dirty="0" smtClean="0"/>
              <a:t>speichern</a:t>
            </a:r>
            <a:endParaRPr lang="de-DE" sz="1800" dirty="0"/>
          </a:p>
          <a:p>
            <a:pPr>
              <a:buFont typeface="Arial" charset="0"/>
              <a:buChar char="•"/>
            </a:pPr>
            <a:r>
              <a:rPr lang="de-DE" sz="1800" dirty="0"/>
              <a:t>Liste anzeigen</a:t>
            </a:r>
          </a:p>
          <a:p>
            <a:pPr>
              <a:buFont typeface="Arial" charset="0"/>
              <a:buChar char="•"/>
            </a:pPr>
            <a:r>
              <a:rPr lang="de-DE" sz="1800" dirty="0"/>
              <a:t>Eintrag bearbeiten</a:t>
            </a:r>
          </a:p>
          <a:p>
            <a:pPr>
              <a:buFont typeface="Arial" charset="0"/>
              <a:buChar char="•"/>
            </a:pPr>
            <a:r>
              <a:rPr lang="de-DE" sz="1800" dirty="0"/>
              <a:t>Eintrag löschen</a:t>
            </a:r>
          </a:p>
          <a:p>
            <a:pPr>
              <a:buFont typeface="Arial" charset="0"/>
              <a:buChar char="•"/>
            </a:pPr>
            <a:r>
              <a:rPr lang="de-DE" sz="1800" dirty="0"/>
              <a:t>Checkbutton </a:t>
            </a:r>
            <a:endParaRPr lang="de-DE" sz="1800" dirty="0">
              <a:solidFill>
                <a:schemeClr val="bg2"/>
              </a:solidFill>
            </a:endParaRPr>
          </a:p>
          <a:p>
            <a:pPr>
              <a:buFont typeface="Arial" charset="0"/>
              <a:buChar char="•"/>
            </a:pPr>
            <a:r>
              <a:rPr lang="de-DE" sz="1800" dirty="0">
                <a:solidFill>
                  <a:schemeClr val="bg2"/>
                </a:solidFill>
              </a:rPr>
              <a:t>Optional: </a:t>
            </a:r>
          </a:p>
          <a:p>
            <a:pPr lvl="1">
              <a:buFont typeface="Arial" charset="0"/>
              <a:buChar char="•"/>
            </a:pPr>
            <a:r>
              <a:rPr lang="de-DE" sz="1800" dirty="0">
                <a:solidFill>
                  <a:schemeClr val="bg2"/>
                </a:solidFill>
              </a:rPr>
              <a:t>Sortierung nach Kategorien</a:t>
            </a:r>
          </a:p>
          <a:p>
            <a:pPr lvl="1">
              <a:buFont typeface="Arial" charset="0"/>
              <a:buChar char="•"/>
            </a:pPr>
            <a:r>
              <a:rPr lang="de-DE" sz="1800" dirty="0">
                <a:solidFill>
                  <a:schemeClr val="bg2"/>
                </a:solidFill>
              </a:rPr>
              <a:t>Sharefunktion</a:t>
            </a:r>
          </a:p>
          <a:p>
            <a:pPr lvl="1">
              <a:buFont typeface="Arial" charset="0"/>
              <a:buChar char="•"/>
            </a:pPr>
            <a:r>
              <a:rPr lang="de-DE" sz="1800" dirty="0">
                <a:solidFill>
                  <a:schemeClr val="bg2"/>
                </a:solidFill>
              </a:rPr>
              <a:t>Fotofunktion (z.B.: Abfotografieren einer handschriftlichen Einkaufsliste)</a:t>
            </a:r>
          </a:p>
          <a:p>
            <a:pPr marL="971550" lvl="1" indent="-514350">
              <a:buFont typeface="+mj-lt"/>
              <a:buAutoNum type="arabicPeriod"/>
            </a:pPr>
            <a:endParaRPr lang="de-DE" dirty="0"/>
          </a:p>
          <a:p>
            <a:pPr>
              <a:defRPr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05.12.17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de-DE" altLang="de-DE" dirty="0" smtClean="0"/>
              <a:t>Zwischenpräsentation: </a:t>
            </a:r>
            <a:r>
              <a:rPr lang="de-DE" altLang="de-DE" dirty="0" err="1" smtClean="0"/>
              <a:t>Haushaltsapp</a:t>
            </a:r>
            <a:endParaRPr lang="de-DE" alt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04664"/>
            <a:ext cx="1717492" cy="50405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2.2 Aufgabenanalyse: Ausgaben</a:t>
            </a:r>
            <a:endParaRPr lang="de-DE" altLang="de-DE" dirty="0" smtClean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90600" y="2276872"/>
            <a:ext cx="7467600" cy="35052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de-DE" sz="1800" dirty="0"/>
              <a:t>Neuer Eintrag: </a:t>
            </a:r>
          </a:p>
          <a:p>
            <a:pPr marL="800100" lvl="1">
              <a:buFont typeface="Arial" charset="0"/>
              <a:buChar char="•"/>
            </a:pPr>
            <a:r>
              <a:rPr lang="de-DE" sz="1800" dirty="0"/>
              <a:t>Gegenstand, Preis, Datum</a:t>
            </a:r>
          </a:p>
          <a:p>
            <a:pPr marL="800100" lvl="1">
              <a:buFont typeface="Arial" charset="0"/>
              <a:buChar char="•"/>
            </a:pPr>
            <a:r>
              <a:rPr lang="de-DE" sz="1800" dirty="0">
                <a:solidFill>
                  <a:schemeClr val="bg2"/>
                </a:solidFill>
              </a:rPr>
              <a:t>Optional: Fotoaufnahme (Rechnung), </a:t>
            </a:r>
            <a:r>
              <a:rPr lang="de-DE" sz="1800" dirty="0" smtClean="0">
                <a:solidFill>
                  <a:schemeClr val="bg2"/>
                </a:solidFill>
              </a:rPr>
              <a:t>Kategorienauswahl</a:t>
            </a:r>
          </a:p>
          <a:p>
            <a:pPr>
              <a:buFont typeface="Arial" charset="0"/>
              <a:buChar char="•"/>
            </a:pPr>
            <a:r>
              <a:rPr lang="de-DE" sz="1800" dirty="0"/>
              <a:t>Eintrag persistent </a:t>
            </a:r>
            <a:r>
              <a:rPr lang="de-DE" sz="1800" dirty="0" smtClean="0"/>
              <a:t>speichern</a:t>
            </a:r>
          </a:p>
          <a:p>
            <a:pPr>
              <a:buFont typeface="Arial" charset="0"/>
              <a:buChar char="•"/>
            </a:pPr>
            <a:r>
              <a:rPr lang="de-DE" sz="1800" dirty="0" smtClean="0"/>
              <a:t>Eintrag </a:t>
            </a:r>
            <a:r>
              <a:rPr lang="de-DE" sz="1800" dirty="0"/>
              <a:t>bearbeiten</a:t>
            </a:r>
          </a:p>
          <a:p>
            <a:pPr>
              <a:buFont typeface="Arial" charset="0"/>
              <a:buChar char="•"/>
            </a:pPr>
            <a:r>
              <a:rPr lang="de-DE" sz="1800" dirty="0"/>
              <a:t>Eintrag löschen</a:t>
            </a:r>
          </a:p>
          <a:p>
            <a:pPr>
              <a:buFont typeface="Arial" charset="0"/>
              <a:buChar char="•"/>
            </a:pPr>
            <a:r>
              <a:rPr lang="de-DE" sz="1800" dirty="0"/>
              <a:t>Anzeige in Tabellenform </a:t>
            </a:r>
            <a:r>
              <a:rPr lang="de-DE" sz="1800" dirty="0">
                <a:sym typeface="Wingdings"/>
              </a:rPr>
              <a:t></a:t>
            </a:r>
            <a:r>
              <a:rPr lang="de-DE" sz="1800" dirty="0"/>
              <a:t> Summe berechnen</a:t>
            </a:r>
          </a:p>
          <a:p>
            <a:pPr>
              <a:buFont typeface="Arial" charset="0"/>
              <a:buChar char="•"/>
            </a:pPr>
            <a:r>
              <a:rPr lang="de-DE" sz="1800" dirty="0">
                <a:solidFill>
                  <a:schemeClr val="bg2"/>
                </a:solidFill>
              </a:rPr>
              <a:t>Optional: </a:t>
            </a:r>
          </a:p>
          <a:p>
            <a:pPr marL="800100" lvl="1">
              <a:buFont typeface="Arial" charset="0"/>
              <a:buChar char="•"/>
            </a:pPr>
            <a:r>
              <a:rPr lang="de-DE" sz="1800" dirty="0">
                <a:solidFill>
                  <a:schemeClr val="bg2"/>
                </a:solidFill>
              </a:rPr>
              <a:t>Sharefunktion</a:t>
            </a:r>
          </a:p>
          <a:p>
            <a:pPr marL="800100" lvl="1">
              <a:buFont typeface="Arial" charset="0"/>
              <a:buChar char="•"/>
            </a:pPr>
            <a:r>
              <a:rPr lang="de-DE" sz="1800" dirty="0">
                <a:solidFill>
                  <a:schemeClr val="bg2"/>
                </a:solidFill>
              </a:rPr>
              <a:t>Nach Kategorien sortieren</a:t>
            </a:r>
          </a:p>
          <a:p>
            <a:pPr marL="800100" lvl="1">
              <a:buFont typeface="Arial" charset="0"/>
              <a:buChar char="•"/>
            </a:pPr>
            <a:r>
              <a:rPr lang="de-DE" sz="1800" dirty="0">
                <a:solidFill>
                  <a:schemeClr val="bg2"/>
                </a:solidFill>
              </a:rPr>
              <a:t>Graphische Darstellung der </a:t>
            </a:r>
            <a:r>
              <a:rPr lang="de-DE" sz="1800" dirty="0" smtClean="0">
                <a:solidFill>
                  <a:schemeClr val="bg2"/>
                </a:solidFill>
              </a:rPr>
              <a:t>Ausgaben</a:t>
            </a:r>
            <a:endParaRPr lang="de-DE" dirty="0"/>
          </a:p>
          <a:p>
            <a:pPr>
              <a:defRPr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05.12.17</a:t>
            </a:r>
            <a:endParaRPr lang="de-DE" alt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de-DE" altLang="de-DE" dirty="0" smtClean="0"/>
              <a:t>Zwischenpräsentation: </a:t>
            </a:r>
            <a:r>
              <a:rPr lang="de-DE" altLang="de-DE" dirty="0" err="1" smtClean="0"/>
              <a:t>Haushaltsapp</a:t>
            </a:r>
            <a:endParaRPr lang="de-DE" alt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04664"/>
            <a:ext cx="1717492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37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2.3. Aufgabenanalyse: </a:t>
            </a:r>
            <a:r>
              <a:rPr lang="de-DE" dirty="0" err="1"/>
              <a:t>To</a:t>
            </a:r>
            <a:r>
              <a:rPr lang="de-DE" dirty="0"/>
              <a:t>-Do Liste</a:t>
            </a:r>
            <a:endParaRPr lang="de-DE" altLang="de-DE" dirty="0" smtClean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90600" y="2276872"/>
            <a:ext cx="7467600" cy="35052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de-DE" sz="1800" dirty="0"/>
              <a:t>Neuer Eintrag: Aufgabe </a:t>
            </a:r>
            <a:r>
              <a:rPr lang="de-DE" sz="1800" dirty="0" smtClean="0"/>
              <a:t>hinzufügen</a:t>
            </a:r>
          </a:p>
          <a:p>
            <a:pPr>
              <a:buFont typeface="Arial" charset="0"/>
              <a:buChar char="•"/>
            </a:pPr>
            <a:r>
              <a:rPr lang="de-DE" sz="1800" dirty="0"/>
              <a:t>Eintrag persistent </a:t>
            </a:r>
            <a:r>
              <a:rPr lang="de-DE" sz="1800" dirty="0" smtClean="0"/>
              <a:t>speichern</a:t>
            </a:r>
            <a:endParaRPr lang="de-DE" sz="1800" dirty="0"/>
          </a:p>
          <a:p>
            <a:pPr>
              <a:buFont typeface="Arial" charset="0"/>
              <a:buChar char="•"/>
            </a:pPr>
            <a:r>
              <a:rPr lang="de-DE" sz="1800" dirty="0"/>
              <a:t>Liste anzeigen</a:t>
            </a:r>
          </a:p>
          <a:p>
            <a:pPr>
              <a:buFont typeface="Arial" charset="0"/>
              <a:buChar char="•"/>
            </a:pPr>
            <a:r>
              <a:rPr lang="de-DE" sz="1800" dirty="0"/>
              <a:t>Eintrag bearbeiten</a:t>
            </a:r>
          </a:p>
          <a:p>
            <a:pPr>
              <a:buFont typeface="Arial" charset="0"/>
              <a:buChar char="•"/>
            </a:pPr>
            <a:r>
              <a:rPr lang="de-DE" sz="1800" dirty="0"/>
              <a:t>Eintrag löschen</a:t>
            </a:r>
          </a:p>
          <a:p>
            <a:pPr>
              <a:buFont typeface="Arial" charset="0"/>
              <a:buChar char="•"/>
            </a:pPr>
            <a:r>
              <a:rPr lang="de-DE" sz="1800" dirty="0"/>
              <a:t>Checkbutton </a:t>
            </a:r>
          </a:p>
          <a:p>
            <a:pPr>
              <a:buFont typeface="Arial" charset="0"/>
              <a:buChar char="•"/>
            </a:pPr>
            <a:r>
              <a:rPr lang="de-DE" sz="1800" dirty="0">
                <a:solidFill>
                  <a:schemeClr val="bg2"/>
                </a:solidFill>
              </a:rPr>
              <a:t>Optional: </a:t>
            </a:r>
          </a:p>
          <a:p>
            <a:pPr lvl="1">
              <a:buFont typeface="Arial" charset="0"/>
              <a:buChar char="•"/>
            </a:pPr>
            <a:r>
              <a:rPr lang="de-DE" sz="1800" dirty="0">
                <a:solidFill>
                  <a:schemeClr val="bg2"/>
                </a:solidFill>
              </a:rPr>
              <a:t>Nach Kategorien unterteilen</a:t>
            </a:r>
          </a:p>
          <a:p>
            <a:pPr lvl="1">
              <a:buFont typeface="Arial" charset="0"/>
              <a:buChar char="•"/>
            </a:pPr>
            <a:r>
              <a:rPr lang="de-DE" sz="1800" dirty="0">
                <a:solidFill>
                  <a:schemeClr val="bg2"/>
                </a:solidFill>
              </a:rPr>
              <a:t>Sharefunktion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05.12.17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de-DE" altLang="de-DE" dirty="0" smtClean="0"/>
              <a:t>Zwischenpräsentation: </a:t>
            </a:r>
            <a:r>
              <a:rPr lang="de-DE" altLang="de-DE" dirty="0" err="1" smtClean="0"/>
              <a:t>Haushaltsapp</a:t>
            </a:r>
            <a:endParaRPr lang="de-DE" alt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04664"/>
            <a:ext cx="1717492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137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2.4. Aufgabenanalyse: Notizen</a:t>
            </a:r>
            <a:endParaRPr lang="de-DE" altLang="de-DE" dirty="0" smtClean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90600" y="2276872"/>
            <a:ext cx="7467600" cy="35052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de-DE" sz="1800" dirty="0"/>
              <a:t>Neuer Eintrag: Notiztitel + Text </a:t>
            </a:r>
            <a:r>
              <a:rPr lang="de-DE" sz="1800" dirty="0" smtClean="0"/>
              <a:t>hinzufügen</a:t>
            </a:r>
          </a:p>
          <a:p>
            <a:pPr>
              <a:buFont typeface="Arial" charset="0"/>
              <a:buChar char="•"/>
            </a:pPr>
            <a:r>
              <a:rPr lang="de-DE" sz="1800" dirty="0" smtClean="0"/>
              <a:t>Eintrag persistent speichern</a:t>
            </a:r>
            <a:endParaRPr lang="de-DE" sz="1800" dirty="0"/>
          </a:p>
          <a:p>
            <a:pPr>
              <a:buFont typeface="Arial" charset="0"/>
              <a:buChar char="•"/>
            </a:pPr>
            <a:r>
              <a:rPr lang="de-DE" sz="1800" dirty="0"/>
              <a:t>Eintrag bearbeiten</a:t>
            </a:r>
          </a:p>
          <a:p>
            <a:pPr>
              <a:buFont typeface="Arial" charset="0"/>
              <a:buChar char="•"/>
            </a:pPr>
            <a:r>
              <a:rPr lang="de-DE" sz="1800" dirty="0"/>
              <a:t>Eintrag löschen</a:t>
            </a:r>
          </a:p>
          <a:p>
            <a:pPr>
              <a:buFont typeface="Arial" charset="0"/>
              <a:buChar char="•"/>
            </a:pPr>
            <a:r>
              <a:rPr lang="de-DE" sz="1800" dirty="0"/>
              <a:t>Notizen als Liste anzeigen (mit Zeitstempel)</a:t>
            </a:r>
          </a:p>
          <a:p>
            <a:pPr>
              <a:buFont typeface="Arial" charset="0"/>
              <a:buChar char="•"/>
            </a:pPr>
            <a:r>
              <a:rPr lang="de-DE" sz="1800" dirty="0"/>
              <a:t>Sortierung: aktuellsten Eintrag nach oben </a:t>
            </a:r>
          </a:p>
          <a:p>
            <a:pPr>
              <a:buFont typeface="Arial" charset="0"/>
              <a:buChar char="•"/>
            </a:pPr>
            <a:r>
              <a:rPr lang="de-DE" sz="1800" dirty="0"/>
              <a:t>Sharefunktion</a:t>
            </a:r>
          </a:p>
          <a:p>
            <a:pPr>
              <a:buFont typeface="Arial" charset="0"/>
              <a:buChar char="•"/>
            </a:pPr>
            <a:r>
              <a:rPr lang="de-DE" sz="1800" dirty="0">
                <a:solidFill>
                  <a:schemeClr val="bg2"/>
                </a:solidFill>
              </a:rPr>
              <a:t>Optional: </a:t>
            </a:r>
          </a:p>
          <a:p>
            <a:pPr lvl="1">
              <a:buFont typeface="Arial" charset="0"/>
              <a:buChar char="•"/>
            </a:pPr>
            <a:r>
              <a:rPr lang="de-DE" sz="1800" dirty="0">
                <a:solidFill>
                  <a:schemeClr val="bg2"/>
                </a:solidFill>
              </a:rPr>
              <a:t>Sprachnotiz</a:t>
            </a:r>
          </a:p>
          <a:p>
            <a:pPr lvl="1">
              <a:buFont typeface="Arial" charset="0"/>
              <a:buChar char="•"/>
            </a:pPr>
            <a:r>
              <a:rPr lang="de-DE" sz="1800" dirty="0">
                <a:solidFill>
                  <a:schemeClr val="bg2"/>
                </a:solidFill>
              </a:rPr>
              <a:t>Fotonotiz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05.12.17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de-DE" altLang="de-DE" dirty="0" smtClean="0"/>
              <a:t>Zwischenpräsentation: </a:t>
            </a:r>
            <a:r>
              <a:rPr lang="de-DE" altLang="de-DE" dirty="0" err="1" smtClean="0"/>
              <a:t>Haushaltsapp</a:t>
            </a:r>
            <a:endParaRPr lang="de-DE" alt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04664"/>
            <a:ext cx="1717492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912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2.5. </a:t>
            </a:r>
            <a:r>
              <a:rPr lang="de-DE" dirty="0"/>
              <a:t>Aufgabenanalyse: </a:t>
            </a:r>
            <a:r>
              <a:rPr lang="de-DE" dirty="0" smtClean="0"/>
              <a:t>Fun</a:t>
            </a:r>
            <a:endParaRPr lang="de-DE" altLang="de-DE" dirty="0" smtClean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90600" y="2276872"/>
            <a:ext cx="7467600" cy="3505200"/>
          </a:xfrm>
        </p:spPr>
        <p:txBody>
          <a:bodyPr/>
          <a:lstStyle/>
          <a:p>
            <a:pPr lvl="1">
              <a:buFont typeface="Arial" charset="0"/>
              <a:buChar char="•"/>
            </a:pPr>
            <a:r>
              <a:rPr lang="de-DE" sz="1800" dirty="0" smtClean="0">
                <a:solidFill>
                  <a:schemeClr val="bg2"/>
                </a:solidFill>
              </a:rPr>
              <a:t>Abspielen </a:t>
            </a:r>
            <a:r>
              <a:rPr lang="de-DE" sz="1800" dirty="0">
                <a:solidFill>
                  <a:schemeClr val="bg2"/>
                </a:solidFill>
              </a:rPr>
              <a:t>von Reggae-Feeling(/Eastern-Emotion) in Dauerschleife </a:t>
            </a:r>
          </a:p>
          <a:p>
            <a:pPr lvl="1">
              <a:buFont typeface="Arial" charset="0"/>
              <a:buChar char="•"/>
            </a:pPr>
            <a:r>
              <a:rPr lang="de-DE" sz="1800" dirty="0">
                <a:solidFill>
                  <a:schemeClr val="bg2"/>
                </a:solidFill>
              </a:rPr>
              <a:t>Erweiterungsidee: Playlist zum </a:t>
            </a:r>
            <a:r>
              <a:rPr lang="de-DE" sz="1800" dirty="0" smtClean="0">
                <a:solidFill>
                  <a:schemeClr val="bg2"/>
                </a:solidFill>
              </a:rPr>
              <a:t>Putzen </a:t>
            </a:r>
            <a:r>
              <a:rPr lang="de-DE" sz="1800" dirty="0">
                <a:solidFill>
                  <a:schemeClr val="bg2"/>
                </a:solidFill>
              </a:rPr>
              <a:t>erstellen</a:t>
            </a:r>
          </a:p>
          <a:p>
            <a:r>
              <a:rPr lang="de-DE" dirty="0"/>
              <a:t> 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05.12.17</a:t>
            </a:r>
          </a:p>
          <a:p>
            <a:pPr>
              <a:defRPr/>
            </a:pPr>
            <a:endParaRPr lang="de-DE" alt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de-DE" altLang="de-DE" dirty="0" smtClean="0"/>
              <a:t>Zwischenpräsentation: </a:t>
            </a:r>
            <a:r>
              <a:rPr lang="de-DE" altLang="de-DE" dirty="0" err="1" smtClean="0"/>
              <a:t>Haushaltsapp</a:t>
            </a:r>
            <a:endParaRPr lang="de-DE" alt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04664"/>
            <a:ext cx="1717492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20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</a:t>
            </a:r>
            <a:r>
              <a:rPr lang="de-DE" dirty="0"/>
              <a:t>. </a:t>
            </a:r>
            <a:r>
              <a:rPr lang="de-DE" dirty="0" smtClean="0"/>
              <a:t>Aufgabenaufteilung</a:t>
            </a:r>
            <a:endParaRPr lang="de-DE" altLang="de-DE" dirty="0" smtClean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90600" y="2276872"/>
            <a:ext cx="7467600" cy="3505200"/>
          </a:xfrm>
        </p:spPr>
        <p:txBody>
          <a:bodyPr numCol="2"/>
          <a:lstStyle/>
          <a:p>
            <a:pPr marL="0" indent="0">
              <a:lnSpc>
                <a:spcPct val="150000"/>
              </a:lnSpc>
            </a:pPr>
            <a:r>
              <a:rPr lang="de-DE" sz="1600" b="1" dirty="0"/>
              <a:t>Projektleitung</a:t>
            </a:r>
            <a:r>
              <a:rPr lang="de-DE" sz="1600" dirty="0"/>
              <a:t>: </a:t>
            </a:r>
            <a:r>
              <a:rPr lang="de-DE" sz="1600" dirty="0">
                <a:solidFill>
                  <a:schemeClr val="bg2"/>
                </a:solidFill>
              </a:rPr>
              <a:t>Florian</a:t>
            </a:r>
          </a:p>
          <a:p>
            <a:pPr marL="0" indent="0">
              <a:lnSpc>
                <a:spcPct val="150000"/>
              </a:lnSpc>
            </a:pPr>
            <a:r>
              <a:rPr lang="de-DE" sz="1600" b="1" dirty="0"/>
              <a:t>Organisatorisches</a:t>
            </a:r>
            <a:r>
              <a:rPr lang="de-DE" sz="1600" dirty="0"/>
              <a:t>: </a:t>
            </a:r>
            <a:r>
              <a:rPr lang="de-DE" sz="1600" dirty="0">
                <a:solidFill>
                  <a:schemeClr val="bg2"/>
                </a:solidFill>
              </a:rPr>
              <a:t>Carina</a:t>
            </a:r>
          </a:p>
          <a:p>
            <a:pPr marL="0" lvl="0" indent="0">
              <a:lnSpc>
                <a:spcPct val="150000"/>
              </a:lnSpc>
            </a:pPr>
            <a:r>
              <a:rPr lang="de-DE" sz="1600" b="1" dirty="0"/>
              <a:t>Programmieraufgaben</a:t>
            </a:r>
            <a:r>
              <a:rPr lang="de-DE" sz="1600" dirty="0"/>
              <a:t>:</a:t>
            </a:r>
          </a:p>
          <a:p>
            <a:pPr lvl="1">
              <a:buFont typeface="Arial" charset="0"/>
              <a:buChar char="•"/>
            </a:pPr>
            <a:r>
              <a:rPr lang="de-DE" sz="1600" dirty="0"/>
              <a:t>Einkaufsliste: </a:t>
            </a:r>
            <a:r>
              <a:rPr lang="de-DE" sz="1600" dirty="0">
                <a:solidFill>
                  <a:schemeClr val="bg2"/>
                </a:solidFill>
              </a:rPr>
              <a:t>Erik</a:t>
            </a:r>
          </a:p>
          <a:p>
            <a:pPr lvl="1">
              <a:buFont typeface="Arial" charset="0"/>
              <a:buChar char="•"/>
            </a:pPr>
            <a:r>
              <a:rPr lang="de-DE" sz="1600" dirty="0"/>
              <a:t>Ausgaben: </a:t>
            </a:r>
            <a:r>
              <a:rPr lang="de-DE" sz="1600" dirty="0">
                <a:solidFill>
                  <a:schemeClr val="bg2"/>
                </a:solidFill>
              </a:rPr>
              <a:t>Florian</a:t>
            </a:r>
          </a:p>
          <a:p>
            <a:pPr lvl="1">
              <a:buFont typeface="Arial" charset="0"/>
              <a:buChar char="•"/>
            </a:pPr>
            <a:r>
              <a:rPr lang="de-DE" sz="1600" dirty="0" err="1" smtClean="0"/>
              <a:t>To</a:t>
            </a:r>
            <a:r>
              <a:rPr lang="de-DE" sz="1600" dirty="0" smtClean="0"/>
              <a:t>-Do Liste</a:t>
            </a:r>
            <a:r>
              <a:rPr lang="de-DE" sz="1600" dirty="0"/>
              <a:t>: </a:t>
            </a:r>
            <a:r>
              <a:rPr lang="de-DE" sz="1600" dirty="0">
                <a:solidFill>
                  <a:schemeClr val="bg2"/>
                </a:solidFill>
              </a:rPr>
              <a:t>Leon</a:t>
            </a:r>
          </a:p>
          <a:p>
            <a:pPr lvl="1">
              <a:buFont typeface="Arial" charset="0"/>
              <a:buChar char="•"/>
            </a:pPr>
            <a:r>
              <a:rPr lang="de-DE" sz="1600" dirty="0"/>
              <a:t>Notizen: </a:t>
            </a:r>
            <a:r>
              <a:rPr lang="de-DE" sz="1600" dirty="0">
                <a:solidFill>
                  <a:schemeClr val="bg2"/>
                </a:solidFill>
              </a:rPr>
              <a:t>Carina, </a:t>
            </a:r>
            <a:r>
              <a:rPr lang="de-DE" sz="1600" dirty="0" smtClean="0">
                <a:solidFill>
                  <a:schemeClr val="bg2"/>
                </a:solidFill>
              </a:rPr>
              <a:t>Melanie</a:t>
            </a:r>
          </a:p>
          <a:p>
            <a:pPr marL="0" lvl="0" indent="0">
              <a:lnSpc>
                <a:spcPct val="150000"/>
              </a:lnSpc>
            </a:pPr>
            <a:endParaRPr lang="de-DE" sz="1600" dirty="0" smtClean="0"/>
          </a:p>
          <a:p>
            <a:pPr marL="0" lvl="0" indent="0">
              <a:lnSpc>
                <a:spcPct val="150000"/>
              </a:lnSpc>
            </a:pPr>
            <a:endParaRPr lang="de-DE" sz="1600" dirty="0" smtClean="0"/>
          </a:p>
          <a:p>
            <a:pPr marL="0" lvl="0" indent="0">
              <a:lnSpc>
                <a:spcPct val="150000"/>
              </a:lnSpc>
            </a:pPr>
            <a:endParaRPr lang="de-DE" sz="1600" dirty="0"/>
          </a:p>
          <a:p>
            <a:pPr marL="0" lvl="0" indent="0">
              <a:lnSpc>
                <a:spcPct val="150000"/>
              </a:lnSpc>
            </a:pPr>
            <a:r>
              <a:rPr lang="de-DE" sz="1600" b="1" dirty="0" smtClean="0"/>
              <a:t>Dokumentation</a:t>
            </a:r>
            <a:r>
              <a:rPr lang="de-DE" sz="1600" dirty="0" smtClean="0"/>
              <a:t>:</a:t>
            </a:r>
            <a:endParaRPr lang="de-DE" sz="1600" dirty="0"/>
          </a:p>
          <a:p>
            <a:pPr lvl="1">
              <a:buFont typeface="Arial" charset="0"/>
              <a:buChar char="•"/>
            </a:pPr>
            <a:r>
              <a:rPr lang="de-DE" sz="1600" dirty="0" err="1" smtClean="0"/>
              <a:t>Powerpoint</a:t>
            </a:r>
            <a:r>
              <a:rPr lang="de-DE" sz="1600" dirty="0" smtClean="0"/>
              <a:t>: </a:t>
            </a:r>
            <a:r>
              <a:rPr lang="de-DE" sz="1600" dirty="0" smtClean="0">
                <a:solidFill>
                  <a:schemeClr val="bg2"/>
                </a:solidFill>
              </a:rPr>
              <a:t>Carina, Melanie</a:t>
            </a:r>
          </a:p>
          <a:p>
            <a:pPr lvl="1">
              <a:buFont typeface="Arial" charset="0"/>
              <a:buChar char="•"/>
            </a:pPr>
            <a:r>
              <a:rPr lang="de-DE" sz="1600" dirty="0" smtClean="0"/>
              <a:t>Pflichtenheft: </a:t>
            </a:r>
            <a:r>
              <a:rPr lang="de-DE" sz="1600" dirty="0" smtClean="0">
                <a:solidFill>
                  <a:schemeClr val="bg2"/>
                </a:solidFill>
              </a:rPr>
              <a:t>Melanie, Leon</a:t>
            </a:r>
          </a:p>
          <a:p>
            <a:pPr lvl="1">
              <a:buFont typeface="Arial" charset="0"/>
              <a:buChar char="•"/>
            </a:pPr>
            <a:r>
              <a:rPr lang="de-DE" sz="1600" dirty="0" smtClean="0"/>
              <a:t>Protokollierung</a:t>
            </a:r>
            <a:r>
              <a:rPr lang="de-DE" sz="1600" dirty="0"/>
              <a:t>: </a:t>
            </a:r>
            <a:r>
              <a:rPr lang="de-DE" sz="1600" dirty="0" smtClean="0">
                <a:solidFill>
                  <a:schemeClr val="bg2"/>
                </a:solidFill>
              </a:rPr>
              <a:t>Melanie, Florian</a:t>
            </a:r>
          </a:p>
          <a:p>
            <a:pPr lvl="1">
              <a:buFont typeface="Arial" charset="0"/>
              <a:buChar char="•"/>
            </a:pPr>
            <a:r>
              <a:rPr lang="de-DE" sz="1600" dirty="0"/>
              <a:t>Zeitplan: </a:t>
            </a:r>
            <a:r>
              <a:rPr lang="de-DE" sz="1600" dirty="0" smtClean="0">
                <a:solidFill>
                  <a:schemeClr val="bg2"/>
                </a:solidFill>
              </a:rPr>
              <a:t>alle</a:t>
            </a:r>
            <a:endParaRPr lang="de-DE" sz="1600" dirty="0">
              <a:solidFill>
                <a:schemeClr val="bg2"/>
              </a:solidFill>
            </a:endParaRPr>
          </a:p>
          <a:p>
            <a:pPr marL="0" lvl="0" indent="0">
              <a:lnSpc>
                <a:spcPct val="150000"/>
              </a:lnSpc>
            </a:pPr>
            <a:r>
              <a:rPr lang="de-DE" sz="1600" b="1" dirty="0" smtClean="0"/>
              <a:t>Layout</a:t>
            </a:r>
            <a:r>
              <a:rPr lang="de-DE" sz="1600" b="1" dirty="0"/>
              <a:t>: </a:t>
            </a:r>
          </a:p>
          <a:p>
            <a:pPr lvl="1">
              <a:buFont typeface="Arial" charset="0"/>
              <a:buChar char="•"/>
            </a:pPr>
            <a:r>
              <a:rPr lang="de-DE" sz="1600" dirty="0" smtClean="0"/>
              <a:t>Entwurf/</a:t>
            </a:r>
            <a:r>
              <a:rPr lang="de-DE" sz="1600" dirty="0" err="1" smtClean="0"/>
              <a:t>Mockups</a:t>
            </a:r>
            <a:r>
              <a:rPr lang="de-DE" sz="1600" dirty="0"/>
              <a:t>: </a:t>
            </a:r>
            <a:r>
              <a:rPr lang="de-DE" sz="1600" dirty="0" smtClean="0">
                <a:solidFill>
                  <a:schemeClr val="bg2"/>
                </a:solidFill>
              </a:rPr>
              <a:t>alle bzw. jeder für seine zugeteilte Anwendung (Änderungen)</a:t>
            </a:r>
            <a:endParaRPr lang="de-DE" sz="1600" dirty="0">
              <a:solidFill>
                <a:schemeClr val="bg2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de-DE" sz="1600" dirty="0"/>
              <a:t>Graphische Oberfläche: </a:t>
            </a:r>
            <a:r>
              <a:rPr lang="de-DE" sz="1600" dirty="0">
                <a:solidFill>
                  <a:schemeClr val="bg2"/>
                </a:solidFill>
              </a:rPr>
              <a:t>Carina, Melanie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/>
              <a:t>05.12.17</a:t>
            </a:r>
            <a:endParaRPr lang="de-DE" alt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de-DE" altLang="de-DE" dirty="0" smtClean="0"/>
              <a:t>Zwischenpräsentation: </a:t>
            </a:r>
            <a:r>
              <a:rPr lang="de-DE" altLang="de-DE" dirty="0" err="1" smtClean="0"/>
              <a:t>Haushaltsapp</a:t>
            </a:r>
            <a:endParaRPr lang="de-DE" alt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04664"/>
            <a:ext cx="1717492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43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D_Master[1]">
  <a:themeElements>
    <a:clrScheme name="TUD_Master[1]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UD_Master[1]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10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Microsoft Sans Serif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10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Microsoft Sans Serif" pitchFamily="34" charset="0"/>
          </a:defRPr>
        </a:defPPr>
      </a:lstStyle>
    </a:lnDef>
  </a:objectDefaults>
  <a:extraClrSchemeLst>
    <a:extraClrScheme>
      <a:clrScheme name="TUD_Master[1]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UD_Master[1]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UD_Master[1]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UD_Master[1]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UD_Master[1]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UD_Master[1]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UD_Master[1]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C:\WINNT\Profiles\bungert\Local Settings\Temporary Internet Files\Content.IE5\Q9ATCMWO\TUD_Master[1].pot</Template>
  <TotalTime>0</TotalTime>
  <Words>552</Words>
  <Application>Microsoft Macintosh PowerPoint</Application>
  <PresentationFormat>Bildschirmpräsentation (4:3)</PresentationFormat>
  <Paragraphs>186</Paragraphs>
  <Slides>18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Microsoft Sans Serif</vt:lpstr>
      <vt:lpstr>Times New Roman</vt:lpstr>
      <vt:lpstr>Verdana</vt:lpstr>
      <vt:lpstr>Wingdings</vt:lpstr>
      <vt:lpstr>Arial</vt:lpstr>
      <vt:lpstr>TUD_Master[1]</vt:lpstr>
      <vt:lpstr>PowerPoint-Präsentation</vt:lpstr>
      <vt:lpstr>Inhaltsverzeichnis</vt:lpstr>
      <vt:lpstr>1. Unsere App-Idee</vt:lpstr>
      <vt:lpstr>2.1. Aufgabenanalyse: Einkaufsliste</vt:lpstr>
      <vt:lpstr>2.2 Aufgabenanalyse: Ausgaben</vt:lpstr>
      <vt:lpstr>2.3. Aufgabenanalyse: To-Do Liste</vt:lpstr>
      <vt:lpstr>2.4. Aufgabenanalyse: Notizen</vt:lpstr>
      <vt:lpstr>2.5. Aufgabenanalyse: Fun</vt:lpstr>
      <vt:lpstr>3. Aufgabenaufteilung</vt:lpstr>
      <vt:lpstr>4. Aktueller Stand</vt:lpstr>
      <vt:lpstr>4. Aktueller Stand: Skizzen</vt:lpstr>
      <vt:lpstr>4. Aktueller Stand: Main-Oberfläche + Notizen</vt:lpstr>
      <vt:lpstr>4. Aktueller Stand: Neue Notiz erstellen</vt:lpstr>
      <vt:lpstr>4. Aktueller Stand: Notiz bearbeiten</vt:lpstr>
      <vt:lpstr>4. Aktueller Stand: Notiz löschen</vt:lpstr>
      <vt:lpstr>5. Zeitplan</vt:lpstr>
      <vt:lpstr>5. Zeitplan</vt:lpstr>
      <vt:lpstr>5. Zeitplan</vt:lpstr>
    </vt:vector>
  </TitlesOfParts>
  <Company>TU Dresden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 Power Point Präsentation.</dc:title>
  <dc:creator>bungert</dc:creator>
  <cp:lastModifiedBy>ms936354</cp:lastModifiedBy>
  <cp:revision>443</cp:revision>
  <cp:lastPrinted>2017-12-04T11:37:50Z</cp:lastPrinted>
  <dcterms:created xsi:type="dcterms:W3CDTF">2005-09-21T08:08:03Z</dcterms:created>
  <dcterms:modified xsi:type="dcterms:W3CDTF">2017-12-04T11:38:03Z</dcterms:modified>
</cp:coreProperties>
</file>